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DA440-358E-4281-BDA5-A86D26A9629F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CD05B-F046-4ECD-B92A-A3E7998D4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http://safeshare.tv/w/XpcEYVeAoM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CD05B-F046-4ECD-B92A-A3E7998D45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8A7A-E37A-4753-8E9C-5ECF451A8E6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296-CA9B-4E82-A333-18068F43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5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8A7A-E37A-4753-8E9C-5ECF451A8E6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296-CA9B-4E82-A333-18068F43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8A7A-E37A-4753-8E9C-5ECF451A8E6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296-CA9B-4E82-A333-18068F43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143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303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10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6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0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8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12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94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8A7A-E37A-4753-8E9C-5ECF451A8E6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296-CA9B-4E82-A333-18068F43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56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497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1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8A7A-E37A-4753-8E9C-5ECF451A8E6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296-CA9B-4E82-A333-18068F43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8A7A-E37A-4753-8E9C-5ECF451A8E6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296-CA9B-4E82-A333-18068F43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8A7A-E37A-4753-8E9C-5ECF451A8E6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296-CA9B-4E82-A333-18068F43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8A7A-E37A-4753-8E9C-5ECF451A8E6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296-CA9B-4E82-A333-18068F43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3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8A7A-E37A-4753-8E9C-5ECF451A8E6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296-CA9B-4E82-A333-18068F43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4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8A7A-E37A-4753-8E9C-5ECF451A8E6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296-CA9B-4E82-A333-18068F43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6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8A7A-E37A-4753-8E9C-5ECF451A8E6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D296-CA9B-4E82-A333-18068F43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0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8A7A-E37A-4753-8E9C-5ECF451A8E6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D296-CA9B-4E82-A333-18068F43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6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697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7748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latin typeface="Brady Bunch" panose="020B0600020202020204" pitchFamily="34" charset="0"/>
              </a:rPr>
              <a:t>Nixon and the Rise of Conservatives</a:t>
            </a:r>
            <a:endParaRPr lang="en-US" sz="6000" dirty="0">
              <a:latin typeface="Brady Bunch" panose="020B0600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71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>
                <a:latin typeface="Calibri" pitchFamily="34" charset="0"/>
              </a:rPr>
              <a:t>Richard Nixon &amp; Foreign Policy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4495800" cy="1752600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3800">
                <a:latin typeface="Calibri" pitchFamily="34" charset="0"/>
              </a:rPr>
              <a:t>Nixon’s foreign policy included better relations with China</a:t>
            </a:r>
          </a:p>
        </p:txBody>
      </p:sp>
      <p:sp>
        <p:nvSpPr>
          <p:cNvPr id="580612" name="Rectangle 4"/>
          <p:cNvSpPr>
            <a:spLocks noChangeArrowheads="1"/>
          </p:cNvSpPr>
          <p:nvPr/>
        </p:nvSpPr>
        <p:spPr bwMode="auto">
          <a:xfrm>
            <a:off x="76200" y="25146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</a:pPr>
            <a:r>
              <a:rPr kumimoji="1" lang="en-US" sz="3600">
                <a:solidFill>
                  <a:srgbClr val="0000CC"/>
                </a:solidFill>
                <a:latin typeface="Calibri" pitchFamily="34" charset="0"/>
              </a:rPr>
              <a:t>In 1972, Nixon became the 1</a:t>
            </a:r>
            <a:r>
              <a:rPr kumimoji="1" lang="en-US" sz="3600" baseline="30000">
                <a:solidFill>
                  <a:srgbClr val="0000CC"/>
                </a:solidFill>
                <a:latin typeface="Calibri" pitchFamily="34" charset="0"/>
              </a:rPr>
              <a:t>st</a:t>
            </a:r>
            <a:r>
              <a:rPr kumimoji="1" lang="en-US" sz="3600">
                <a:solidFill>
                  <a:srgbClr val="0000CC"/>
                </a:solidFill>
                <a:latin typeface="Calibri" pitchFamily="34" charset="0"/>
              </a:rPr>
              <a:t> president to visit &amp; recognize China </a:t>
            </a:r>
          </a:p>
        </p:txBody>
      </p:sp>
      <p:pic>
        <p:nvPicPr>
          <p:cNvPr id="580613" name="Picture 5" descr="Triangular Diplom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5588"/>
            <a:ext cx="4800600" cy="44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0614" name="Rectangle 6"/>
          <p:cNvSpPr>
            <a:spLocks noChangeArrowheads="1"/>
          </p:cNvSpPr>
          <p:nvPr/>
        </p:nvSpPr>
        <p:spPr bwMode="auto">
          <a:xfrm>
            <a:off x="0" y="4114800"/>
            <a:ext cx="464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</a:pP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Nixon’s visit allowed  for the possibility of </a:t>
            </a:r>
            <a:br>
              <a:rPr kumimoji="1" lang="en-US" sz="3600">
                <a:solidFill>
                  <a:srgbClr val="CC0000"/>
                </a:solidFill>
                <a:latin typeface="Calibri" pitchFamily="34" charset="0"/>
              </a:rPr>
            </a:b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U.S. trade with China</a:t>
            </a:r>
          </a:p>
        </p:txBody>
      </p:sp>
      <p:pic>
        <p:nvPicPr>
          <p:cNvPr id="580623" name="Picture 15" descr="acsnic6_12_1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324100"/>
            <a:ext cx="45656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624" name="Picture 16" descr="0483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57676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0625" name="Picture 17" descr="China-o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0626" name="Rectangle 18"/>
          <p:cNvSpPr>
            <a:spLocks noChangeArrowheads="1"/>
          </p:cNvSpPr>
          <p:nvPr/>
        </p:nvSpPr>
        <p:spPr bwMode="auto">
          <a:xfrm>
            <a:off x="0" y="3962400"/>
            <a:ext cx="472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</a:pPr>
            <a:r>
              <a:rPr kumimoji="1" lang="en-US" sz="3600">
                <a:solidFill>
                  <a:srgbClr val="660066"/>
                </a:solidFill>
                <a:latin typeface="Calibri" pitchFamily="34" charset="0"/>
              </a:rPr>
              <a:t>Nixon’s visit to China was also meant to exploit a growing rift between USSR &amp; China; </a:t>
            </a:r>
            <a:br>
              <a:rPr kumimoji="1" lang="en-US" sz="3600">
                <a:solidFill>
                  <a:srgbClr val="660066"/>
                </a:solidFill>
                <a:latin typeface="Calibri" pitchFamily="34" charset="0"/>
              </a:rPr>
            </a:br>
            <a:r>
              <a:rPr kumimoji="1" lang="en-US" sz="3600">
                <a:solidFill>
                  <a:srgbClr val="660066"/>
                </a:solidFill>
                <a:latin typeface="Calibri" pitchFamily="34" charset="0"/>
              </a:rPr>
              <a:t>Now the USSR had to cooperate with the U.S.</a:t>
            </a:r>
          </a:p>
        </p:txBody>
      </p:sp>
      <p:pic>
        <p:nvPicPr>
          <p:cNvPr id="580632" name="Picture 24" descr="animom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1337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80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17083 -0.560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80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28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80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80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80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8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2" grpId="0"/>
      <p:bldP spid="580614" grpId="0"/>
      <p:bldP spid="580614" grpId="1"/>
      <p:bldP spid="5806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>
                <a:latin typeface="Calibri" pitchFamily="34" charset="0"/>
              </a:rPr>
              <a:t>Richard Nixon &amp; Foreign Policy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4800600" cy="2133600"/>
          </a:xfrm>
          <a:noFill/>
          <a:ln/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3800">
                <a:latin typeface="Calibri" pitchFamily="34" charset="0"/>
              </a:rPr>
              <a:t>Nixon’s détente policy was aimed at easing Cold War tensions </a:t>
            </a:r>
            <a:br>
              <a:rPr lang="en-US" sz="3800">
                <a:latin typeface="Calibri" pitchFamily="34" charset="0"/>
              </a:rPr>
            </a:br>
            <a:r>
              <a:rPr lang="en-US" sz="3800">
                <a:latin typeface="Calibri" pitchFamily="34" charset="0"/>
              </a:rPr>
              <a:t>with the USSR</a:t>
            </a:r>
          </a:p>
        </p:txBody>
      </p:sp>
      <p:sp>
        <p:nvSpPr>
          <p:cNvPr id="581636" name="Rectangle 4"/>
          <p:cNvSpPr>
            <a:spLocks noChangeArrowheads="1"/>
          </p:cNvSpPr>
          <p:nvPr/>
        </p:nvSpPr>
        <p:spPr bwMode="auto">
          <a:xfrm>
            <a:off x="0" y="3103563"/>
            <a:ext cx="350520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</a:pPr>
            <a:r>
              <a:rPr kumimoji="1" lang="en-US" sz="3600">
                <a:solidFill>
                  <a:srgbClr val="0000CC"/>
                </a:solidFill>
                <a:latin typeface="Calibri" pitchFamily="34" charset="0"/>
              </a:rPr>
              <a:t>By visiting China, </a:t>
            </a:r>
            <a:br>
              <a:rPr kumimoji="1" lang="en-US" sz="3600">
                <a:solidFill>
                  <a:srgbClr val="0000CC"/>
                </a:solidFill>
                <a:latin typeface="Calibri" pitchFamily="34" charset="0"/>
              </a:rPr>
            </a:br>
            <a:r>
              <a:rPr kumimoji="1" lang="en-US" sz="3600">
                <a:solidFill>
                  <a:srgbClr val="0000CC"/>
                </a:solidFill>
                <a:latin typeface="Calibri" pitchFamily="34" charset="0"/>
              </a:rPr>
              <a:t>Nixon pressured Soviet leader Brezhnev to  negotiate with the United States</a:t>
            </a:r>
          </a:p>
        </p:txBody>
      </p:sp>
      <p:pic>
        <p:nvPicPr>
          <p:cNvPr id="581637" name="Picture 5" descr="Triangular Diplom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5588"/>
            <a:ext cx="4800600" cy="44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1645" name="Picture 13" descr="Triangular Diplom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7" r="35486" b="71510"/>
          <a:stretch>
            <a:fillRect/>
          </a:stretch>
        </p:blipFill>
        <p:spPr bwMode="auto">
          <a:xfrm>
            <a:off x="5791200" y="1498600"/>
            <a:ext cx="15240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1651" name="Picture 19" descr="brezhnev_and_nix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00363"/>
            <a:ext cx="5715000" cy="34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1652" name="Rectangle 20"/>
          <p:cNvSpPr>
            <a:spLocks noChangeArrowheads="1"/>
          </p:cNvSpPr>
          <p:nvPr/>
        </p:nvSpPr>
        <p:spPr bwMode="auto">
          <a:xfrm>
            <a:off x="0" y="2895600"/>
            <a:ext cx="426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</a:pP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In 1972, Nixon became the 1</a:t>
            </a:r>
            <a:r>
              <a:rPr kumimoji="1" lang="en-US" sz="3600" baseline="30000">
                <a:solidFill>
                  <a:srgbClr val="CC0000"/>
                </a:solidFill>
                <a:latin typeface="Calibri" pitchFamily="34" charset="0"/>
              </a:rPr>
              <a:t>st</a:t>
            </a: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 president to visit Moscow; </a:t>
            </a:r>
            <a:br>
              <a:rPr kumimoji="1" lang="en-US" sz="3600">
                <a:solidFill>
                  <a:srgbClr val="CC0000"/>
                </a:solidFill>
                <a:latin typeface="Calibri" pitchFamily="34" charset="0"/>
              </a:rPr>
            </a:b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His visit led to the </a:t>
            </a:r>
            <a:r>
              <a:rPr kumimoji="1" lang="en-US" sz="3600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Strategic Arms Limitation Talks</a:t>
            </a: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 (SALT) to limit ICBMs</a:t>
            </a:r>
          </a:p>
        </p:txBody>
      </p:sp>
    </p:spTree>
    <p:extLst>
      <p:ext uri="{BB962C8B-B14F-4D97-AF65-F5344CB8AC3E}">
        <p14:creationId xmlns:p14="http://schemas.microsoft.com/office/powerpoint/2010/main" val="6617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81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5896E-6 L 3.33333E-6 -0.1223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81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2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81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81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8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6" grpId="0"/>
      <p:bldP spid="581636" grpId="1"/>
      <p:bldP spid="5816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>
                <a:latin typeface="Calibri" pitchFamily="34" charset="0"/>
              </a:rPr>
              <a:t>The Presidency of Richard Nixon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9067800" cy="6172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>
                <a:latin typeface="Calibri" pitchFamily="34" charset="0"/>
              </a:rPr>
              <a:t>Nixon was a popular president by the  end of his 1</a:t>
            </a:r>
            <a:r>
              <a:rPr lang="en-US" baseline="30000">
                <a:latin typeface="Calibri" pitchFamily="34" charset="0"/>
              </a:rPr>
              <a:t>st</a:t>
            </a:r>
            <a:r>
              <a:rPr lang="en-US">
                <a:latin typeface="Calibri" pitchFamily="34" charset="0"/>
              </a:rPr>
              <a:t> term</a:t>
            </a:r>
          </a:p>
          <a:p>
            <a:pPr lvl="1">
              <a:lnSpc>
                <a:spcPct val="85000"/>
              </a:lnSpc>
            </a:pPr>
            <a:r>
              <a:rPr lang="en-US">
                <a:latin typeface="Calibri" pitchFamily="34" charset="0"/>
              </a:rPr>
              <a:t>His domestic policies reduced gov’t spending &amp; revitalized middle-class, conservative, &amp; Southern voters</a:t>
            </a:r>
          </a:p>
          <a:p>
            <a:pPr lvl="1">
              <a:lnSpc>
                <a:spcPct val="85000"/>
              </a:lnSpc>
            </a:pPr>
            <a:r>
              <a:rPr lang="en-US">
                <a:latin typeface="Calibri" pitchFamily="34" charset="0"/>
              </a:rPr>
              <a:t>His foreign policies led to the end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of an unpopular war in Vietnam &amp;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eased tensions with America’s two biggest Cold War rivals </a:t>
            </a:r>
          </a:p>
          <a:p>
            <a:pPr>
              <a:lnSpc>
                <a:spcPct val="85000"/>
              </a:lnSpc>
            </a:pPr>
            <a:r>
              <a:rPr lang="en-US">
                <a:latin typeface="Calibri" pitchFamily="34" charset="0"/>
              </a:rPr>
              <a:t>In 1972, Nixon won one of the biggest landslide victories in presidential history </a:t>
            </a:r>
          </a:p>
        </p:txBody>
      </p:sp>
      <p:pic>
        <p:nvPicPr>
          <p:cNvPr id="584711" name="Picture 7" descr="1972_Electoral_Map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/>
          <a:stretch>
            <a:fillRect/>
          </a:stretch>
        </p:blipFill>
        <p:spPr bwMode="auto">
          <a:xfrm>
            <a:off x="-3175" y="0"/>
            <a:ext cx="91471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713" name="Text Box 9"/>
          <p:cNvSpPr txBox="1">
            <a:spLocks noChangeArrowheads="1"/>
          </p:cNvSpPr>
          <p:nvPr/>
        </p:nvSpPr>
        <p:spPr bwMode="auto">
          <a:xfrm>
            <a:off x="0" y="5257800"/>
            <a:ext cx="9144000" cy="1573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But after Nixon’s re-election in 1972, the Watergate scandal broke; President Nixon resigned in 1974 rather than face impeachment</a:t>
            </a:r>
          </a:p>
        </p:txBody>
      </p:sp>
      <p:pic>
        <p:nvPicPr>
          <p:cNvPr id="584714" name="Picture 10" descr="Front Page Image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077200" cy="5249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84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r>
              <a:rPr lang="en-US" dirty="0" smtClean="0"/>
              <a:t>1960s Turmoil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4038600" cy="1295400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latin typeface="An Accidental Kiss" pitchFamily="2" charset="0"/>
              </a:rPr>
              <a:t>Civil Rights Protests &amp; Racial Violence</a:t>
            </a:r>
            <a:endParaRPr lang="en-US" dirty="0">
              <a:latin typeface="An Accidental Kiss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3528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2209800" cy="321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4958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5562240"/>
            <a:ext cx="40386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An Accidental Kiss" pitchFamily="2" charset="0"/>
              </a:rPr>
              <a:t>Assassinations</a:t>
            </a:r>
            <a:endParaRPr lang="en-US" dirty="0">
              <a:latin typeface="An Accidental Kiss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2032000"/>
            <a:ext cx="4572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1" y="866816"/>
            <a:ext cx="3757612" cy="360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3769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077691" y="1447800"/>
            <a:ext cx="40386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An Accidental Kiss" pitchFamily="2" charset="0"/>
              </a:rPr>
              <a:t>Black Power</a:t>
            </a:r>
            <a:endParaRPr lang="en-US" dirty="0">
              <a:latin typeface="An Accidental Kiss" pitchFamily="2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02" y="3050380"/>
            <a:ext cx="4286901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02302"/>
            <a:ext cx="2347103" cy="293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3" y="4272433"/>
            <a:ext cx="3368360" cy="222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10524" y="3492681"/>
            <a:ext cx="4259651" cy="14516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An Accidental Kiss" pitchFamily="2" charset="0"/>
              </a:rPr>
              <a:t>Anti-Vietnam War Protest (Flower power)</a:t>
            </a:r>
            <a:endParaRPr lang="en-US" dirty="0">
              <a:latin typeface="An Accidental Kiss" pitchFamily="2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7692"/>
            <a:ext cx="2705100" cy="398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77" y="4033262"/>
            <a:ext cx="3236446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3" y="866816"/>
            <a:ext cx="3181350" cy="252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75" y="1102302"/>
            <a:ext cx="17430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0" y="4935537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11013" y="901881"/>
            <a:ext cx="4259651" cy="11301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An Accidental Kiss" pitchFamily="2" charset="0"/>
              </a:rPr>
              <a:t>Hippies/ Counterculture</a:t>
            </a:r>
            <a:endParaRPr lang="en-US" dirty="0">
              <a:latin typeface="An Accidental Kiss" pitchFamily="2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14" y="914400"/>
            <a:ext cx="3196177" cy="276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2" y="2228092"/>
            <a:ext cx="3787053" cy="271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82" y="3950440"/>
            <a:ext cx="3277139" cy="245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5" y="4998531"/>
            <a:ext cx="3379565" cy="178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7" grpId="1" animBg="1"/>
      <p:bldP spid="11" grpId="0" animBg="1"/>
      <p:bldP spid="11" grpId="1" animBg="1"/>
      <p:bldP spid="15" grpId="0" animBg="1"/>
      <p:bldP spid="15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>
                <a:latin typeface="Calibri" pitchFamily="34" charset="0"/>
              </a:rPr>
              <a:t>The Presidency of Richard Nixon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800">
                <a:latin typeface="Calibri" pitchFamily="34" charset="0"/>
              </a:rPr>
              <a:t>By the late 1960s, citizens had seen enough turmoil in U.S. foreign &amp; domestic affairs:</a:t>
            </a:r>
          </a:p>
          <a:p>
            <a:pPr lvl="1">
              <a:lnSpc>
                <a:spcPct val="95000"/>
              </a:lnSpc>
            </a:pPr>
            <a:r>
              <a:rPr lang="en-US" sz="3800">
                <a:latin typeface="Calibri" pitchFamily="34" charset="0"/>
              </a:rPr>
              <a:t>The economic boom of the 1950s &amp; 1960s was starting to come to an end</a:t>
            </a:r>
          </a:p>
          <a:p>
            <a:pPr lvl="1">
              <a:lnSpc>
                <a:spcPct val="95000"/>
              </a:lnSpc>
            </a:pPr>
            <a:r>
              <a:rPr lang="en-US" sz="3800">
                <a:latin typeface="Calibri" pitchFamily="34" charset="0"/>
              </a:rPr>
              <a:t>American prestige in the world was damaged by the failure in Vietnam</a:t>
            </a:r>
          </a:p>
          <a:p>
            <a:pPr lvl="1">
              <a:lnSpc>
                <a:spcPct val="95000"/>
              </a:lnSpc>
            </a:pPr>
            <a:r>
              <a:rPr lang="en-US" sz="3800">
                <a:latin typeface="Calibri" pitchFamily="34" charset="0"/>
              </a:rPr>
              <a:t>Anti-war protests, “hippie” culture, &amp; liberal gov’t programs led many citizens to believe that America was headed for moral decay &amp; economic collapse</a:t>
            </a:r>
          </a:p>
        </p:txBody>
      </p:sp>
    </p:spTree>
    <p:extLst>
      <p:ext uri="{BB962C8B-B14F-4D97-AF65-F5344CB8AC3E}">
        <p14:creationId xmlns:p14="http://schemas.microsoft.com/office/powerpoint/2010/main" val="42213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>
                <a:latin typeface="Calibri" pitchFamily="34" charset="0"/>
              </a:rPr>
              <a:t>The Election of Richard Nixon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219200"/>
          </a:xfrm>
        </p:spPr>
        <p:txBody>
          <a:bodyPr/>
          <a:lstStyle/>
          <a:p>
            <a:pPr marL="0" indent="0" algn="ctr">
              <a:buFont typeface="Arial" charset="0"/>
              <a:buNone/>
              <a:tabLst>
                <a:tab pos="7880350" algn="l"/>
              </a:tabLst>
            </a:pPr>
            <a:r>
              <a:rPr lang="en-US" sz="3800">
                <a:latin typeface="Calibri" pitchFamily="34" charset="0"/>
              </a:rPr>
              <a:t>In 1968, Americans elected </a:t>
            </a:r>
            <a:br>
              <a:rPr lang="en-US" sz="3800">
                <a:latin typeface="Calibri" pitchFamily="34" charset="0"/>
              </a:rPr>
            </a:br>
            <a:r>
              <a:rPr lang="en-US" sz="3800">
                <a:latin typeface="Calibri" pitchFamily="34" charset="0"/>
              </a:rPr>
              <a:t>conservative Republican Richard Nixon </a:t>
            </a:r>
          </a:p>
        </p:txBody>
      </p:sp>
      <p:pic>
        <p:nvPicPr>
          <p:cNvPr id="564241" name="Picture 17" descr="1968_Electoral_Map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 b="1701"/>
          <a:stretch>
            <a:fillRect/>
          </a:stretch>
        </p:blipFill>
        <p:spPr bwMode="auto">
          <a:xfrm>
            <a:off x="0" y="205740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4243" name="Text Box 19"/>
          <p:cNvSpPr txBox="1">
            <a:spLocks noChangeArrowheads="1"/>
          </p:cNvSpPr>
          <p:nvPr/>
        </p:nvSpPr>
        <p:spPr bwMode="auto">
          <a:xfrm>
            <a:off x="0" y="685800"/>
            <a:ext cx="9144000" cy="1573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Nixon’s victory in 1968 was due to the </a:t>
            </a:r>
            <a:br>
              <a:rPr lang="en-US" sz="360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turnout of a “silent majority” who wanted </a:t>
            </a:r>
            <a:br>
              <a:rPr lang="en-US" sz="360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a more conservative gov’t </a:t>
            </a:r>
          </a:p>
        </p:txBody>
      </p:sp>
      <p:pic>
        <p:nvPicPr>
          <p:cNvPr id="5642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27834" r="40599" b="26003"/>
          <a:stretch>
            <a:fillRect/>
          </a:stretch>
        </p:blipFill>
        <p:spPr bwMode="auto">
          <a:xfrm>
            <a:off x="685800" y="2205038"/>
            <a:ext cx="7772400" cy="4652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46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64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/>
      <p:bldP spid="5642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>
                <a:latin typeface="Calibri" pitchFamily="34" charset="0"/>
              </a:rPr>
              <a:t>Richard Nixon &amp; Domestic Policy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4114800" cy="2209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3800">
                <a:latin typeface="Calibri" pitchFamily="34" charset="0"/>
              </a:rPr>
              <a:t>As a conservative, </a:t>
            </a:r>
            <a:br>
              <a:rPr lang="en-US" sz="3800">
                <a:latin typeface="Calibri" pitchFamily="34" charset="0"/>
              </a:rPr>
            </a:br>
            <a:r>
              <a:rPr lang="en-US" sz="3800">
                <a:latin typeface="Calibri" pitchFamily="34" charset="0"/>
              </a:rPr>
              <a:t>Nixon believed in a limited role for the national gov’t </a:t>
            </a:r>
          </a:p>
        </p:txBody>
      </p:sp>
      <p:sp>
        <p:nvSpPr>
          <p:cNvPr id="565259" name="Rectangle 11"/>
          <p:cNvSpPr>
            <a:spLocks noChangeArrowheads="1"/>
          </p:cNvSpPr>
          <p:nvPr/>
        </p:nvSpPr>
        <p:spPr bwMode="auto">
          <a:xfrm>
            <a:off x="0" y="2971800"/>
            <a:ext cx="419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</a:pP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He</a:t>
            </a:r>
            <a:r>
              <a:rPr kumimoji="1" lang="en-US" sz="30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tried</a:t>
            </a:r>
            <a:r>
              <a:rPr kumimoji="1" lang="en-US" sz="30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to</a:t>
            </a:r>
            <a:r>
              <a:rPr kumimoji="1" lang="en-US" sz="30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reduce</a:t>
            </a:r>
            <a:r>
              <a:rPr kumimoji="1" lang="en-US" sz="30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or eliminate</a:t>
            </a:r>
            <a:r>
              <a:rPr kumimoji="1" lang="en-US" sz="30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many</a:t>
            </a:r>
            <a:r>
              <a:rPr kumimoji="1" lang="en-US" sz="30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Great Society</a:t>
            </a:r>
            <a:r>
              <a:rPr kumimoji="1" lang="en-US" sz="30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programs   </a:t>
            </a:r>
          </a:p>
        </p:txBody>
      </p:sp>
      <p:sp>
        <p:nvSpPr>
          <p:cNvPr id="565260" name="Rectangle 12"/>
          <p:cNvSpPr>
            <a:spLocks noChangeArrowheads="1"/>
          </p:cNvSpPr>
          <p:nvPr/>
        </p:nvSpPr>
        <p:spPr bwMode="auto">
          <a:xfrm>
            <a:off x="0" y="4572000"/>
            <a:ext cx="411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</a:pPr>
            <a:r>
              <a:rPr kumimoji="1" lang="en-US" sz="3600">
                <a:solidFill>
                  <a:srgbClr val="0000CC"/>
                </a:solidFill>
                <a:latin typeface="Calibri" pitchFamily="34" charset="0"/>
              </a:rPr>
              <a:t>He gave states more control over how money for welfare programs was spent  </a:t>
            </a:r>
          </a:p>
        </p:txBody>
      </p:sp>
      <p:pic>
        <p:nvPicPr>
          <p:cNvPr id="565261" name="Picture 13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t="11458" r="10938" b="6250"/>
          <a:stretch>
            <a:fillRect/>
          </a:stretch>
        </p:blipFill>
        <p:spPr bwMode="auto">
          <a:xfrm>
            <a:off x="4267200" y="914400"/>
            <a:ext cx="487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>
                <a:latin typeface="Calibri" pitchFamily="34" charset="0"/>
              </a:rPr>
              <a:t>Richard Nixon &amp; Domestic Policy </a:t>
            </a:r>
          </a:p>
        </p:txBody>
      </p:sp>
      <p:sp>
        <p:nvSpPr>
          <p:cNvPr id="567301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</a:pPr>
            <a:r>
              <a:rPr kumimoji="1" lang="en-US" sz="3600">
                <a:solidFill>
                  <a:srgbClr val="000000"/>
                </a:solidFill>
                <a:latin typeface="Calibri" pitchFamily="34" charset="0"/>
              </a:rPr>
              <a:t>By the late 1960s, the South was becoming more conservative due to new military bases </a:t>
            </a:r>
            <a:br>
              <a:rPr kumimoji="1" lang="en-US" sz="3600">
                <a:solidFill>
                  <a:srgbClr val="000000"/>
                </a:solidFill>
                <a:latin typeface="Calibri" pitchFamily="34" charset="0"/>
              </a:rPr>
            </a:br>
            <a:r>
              <a:rPr kumimoji="1" lang="en-US" sz="3600">
                <a:solidFill>
                  <a:srgbClr val="000000"/>
                </a:solidFill>
                <a:latin typeface="Calibri" pitchFamily="34" charset="0"/>
              </a:rPr>
              <a:t>&amp; corporate headquarters, the relocation of retirees, &amp; frustration by whites over civil rights</a:t>
            </a:r>
          </a:p>
        </p:txBody>
      </p:sp>
      <p:pic>
        <p:nvPicPr>
          <p:cNvPr id="567302" name="Picture 6" descr="DIVI71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3226" r="1125" b="21812"/>
          <a:stretch>
            <a:fillRect/>
          </a:stretch>
        </p:blipFill>
        <p:spPr bwMode="auto">
          <a:xfrm>
            <a:off x="1600200" y="2794000"/>
            <a:ext cx="75438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306" name="Picture 10" descr="DIVI71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t="40237" r="81184" b="4945"/>
          <a:stretch>
            <a:fillRect/>
          </a:stretch>
        </p:blipFill>
        <p:spPr bwMode="auto">
          <a:xfrm>
            <a:off x="0" y="4038600"/>
            <a:ext cx="16621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7307" name="Rectangle 11"/>
          <p:cNvSpPr>
            <a:spLocks noChangeArrowheads="1"/>
          </p:cNvSpPr>
          <p:nvPr/>
        </p:nvSpPr>
        <p:spPr bwMode="auto">
          <a:xfrm>
            <a:off x="1828800" y="64770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7308" name="Rectangle 12"/>
          <p:cNvSpPr>
            <a:spLocks noChangeArrowheads="1"/>
          </p:cNvSpPr>
          <p:nvPr/>
        </p:nvSpPr>
        <p:spPr bwMode="auto">
          <a:xfrm>
            <a:off x="2286000" y="6705600"/>
            <a:ext cx="2286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7310" name="Rectangle 14"/>
          <p:cNvSpPr>
            <a:spLocks noChangeArrowheads="1"/>
          </p:cNvSpPr>
          <p:nvPr/>
        </p:nvSpPr>
        <p:spPr bwMode="auto">
          <a:xfrm>
            <a:off x="762000" y="762000"/>
            <a:ext cx="7696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</a:pP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Nixon seized the opportunity to attract Southerners to the Republican Party by </a:t>
            </a:r>
            <a:br>
              <a:rPr kumimoji="1" lang="en-US" sz="3600">
                <a:solidFill>
                  <a:srgbClr val="CC0000"/>
                </a:solidFill>
                <a:latin typeface="Calibri" pitchFamily="34" charset="0"/>
              </a:rPr>
            </a:b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opposing new civil rights policies &amp; </a:t>
            </a:r>
            <a:br>
              <a:rPr kumimoji="1" lang="en-US" sz="3600">
                <a:solidFill>
                  <a:srgbClr val="CC0000"/>
                </a:solidFill>
                <a:latin typeface="Calibri" pitchFamily="34" charset="0"/>
              </a:rPr>
            </a:b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cutting government spending  </a:t>
            </a:r>
          </a:p>
        </p:txBody>
      </p:sp>
    </p:spTree>
    <p:extLst>
      <p:ext uri="{BB962C8B-B14F-4D97-AF65-F5344CB8AC3E}">
        <p14:creationId xmlns:p14="http://schemas.microsoft.com/office/powerpoint/2010/main" val="20238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7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1" grpId="0"/>
      <p:bldP spid="5673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>
                <a:latin typeface="Calibri" pitchFamily="34" charset="0"/>
              </a:rPr>
              <a:t>Richard Nixon &amp; Foreign Policy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495800" cy="1752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3800">
                <a:latin typeface="Calibri" pitchFamily="34" charset="0"/>
              </a:rPr>
              <a:t>President Nixon successfully changed U.S. foreign policy</a:t>
            </a:r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0" y="2667000"/>
            <a:ext cx="5029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</a:pP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Instead of using containment to fight Communism &amp; increase Cold War tensions, </a:t>
            </a:r>
            <a:br>
              <a:rPr kumimoji="1" lang="en-US" sz="3600">
                <a:solidFill>
                  <a:srgbClr val="CC0000"/>
                </a:solidFill>
                <a:latin typeface="Calibri" pitchFamily="34" charset="0"/>
              </a:rPr>
            </a:b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Nixon created a policy of </a:t>
            </a:r>
            <a:r>
              <a:rPr kumimoji="1" lang="en-US" sz="360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détente</a:t>
            </a:r>
            <a:r>
              <a:rPr kumimoji="1" lang="en-US" sz="32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kumimoji="1" lang="en-US" sz="3600">
                <a:solidFill>
                  <a:srgbClr val="0000B8"/>
                </a:solidFill>
                <a:latin typeface="Calibri" pitchFamily="34" charset="0"/>
              </a:rPr>
              <a:t>(to</a:t>
            </a:r>
            <a:r>
              <a:rPr kumimoji="1" lang="en-US" sz="32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kumimoji="1" lang="en-US" sz="3600">
                <a:solidFill>
                  <a:srgbClr val="0000B8"/>
                </a:solidFill>
                <a:latin typeface="Calibri" pitchFamily="34" charset="0"/>
              </a:rPr>
              <a:t>ease</a:t>
            </a:r>
            <a:r>
              <a:rPr kumimoji="1" lang="en-US" sz="320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kumimoji="1" lang="en-US" sz="3600">
                <a:solidFill>
                  <a:srgbClr val="0000B8"/>
                </a:solidFill>
                <a:latin typeface="Calibri" pitchFamily="34" charset="0"/>
              </a:rPr>
              <a:t>tensions)</a:t>
            </a: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 with America’s </a:t>
            </a:r>
            <a:br>
              <a:rPr kumimoji="1" lang="en-US" sz="3600">
                <a:solidFill>
                  <a:srgbClr val="CC0000"/>
                </a:solidFill>
                <a:latin typeface="Calibri" pitchFamily="34" charset="0"/>
              </a:rPr>
            </a:b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Cold War enemies</a:t>
            </a:r>
          </a:p>
        </p:txBody>
      </p:sp>
      <p:pic>
        <p:nvPicPr>
          <p:cNvPr id="572428" name="Picture 12" descr="WL004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838200"/>
            <a:ext cx="404177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>
                <a:latin typeface="Calibri" pitchFamily="34" charset="0"/>
              </a:rPr>
              <a:t>The Presidency of Richard Nixon</a:t>
            </a:r>
          </a:p>
        </p:txBody>
      </p:sp>
      <p:pic>
        <p:nvPicPr>
          <p:cNvPr id="574503" name="Picture 39" descr="poar01a_kissinger070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700588" cy="5105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7450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11458" b="5208"/>
          <a:stretch>
            <a:fillRect/>
          </a:stretch>
        </p:blipFill>
        <p:spPr bwMode="auto">
          <a:xfrm>
            <a:off x="4000500" y="1066800"/>
            <a:ext cx="51435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4506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495800" cy="1752600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3800">
                <a:latin typeface="Calibri" pitchFamily="34" charset="0"/>
              </a:rPr>
              <a:t>President Nixon successfully changed U.S. foreign policy</a:t>
            </a:r>
          </a:p>
        </p:txBody>
      </p:sp>
      <p:sp>
        <p:nvSpPr>
          <p:cNvPr id="574507" name="Rectangle 43"/>
          <p:cNvSpPr>
            <a:spLocks noChangeArrowheads="1"/>
          </p:cNvSpPr>
          <p:nvPr/>
        </p:nvSpPr>
        <p:spPr bwMode="auto">
          <a:xfrm>
            <a:off x="76200" y="2819400"/>
            <a:ext cx="4114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</a:pPr>
            <a:r>
              <a:rPr kumimoji="1" lang="en-US" sz="3600">
                <a:solidFill>
                  <a:srgbClr val="0000CC"/>
                </a:solidFill>
                <a:latin typeface="Calibri" pitchFamily="34" charset="0"/>
              </a:rPr>
              <a:t>President Nixon &amp; </a:t>
            </a:r>
            <a:br>
              <a:rPr kumimoji="1" lang="en-US" sz="3600">
                <a:solidFill>
                  <a:srgbClr val="0000CC"/>
                </a:solidFill>
                <a:latin typeface="Calibri" pitchFamily="34" charset="0"/>
              </a:rPr>
            </a:br>
            <a:r>
              <a:rPr kumimoji="1" lang="en-US" sz="3600">
                <a:solidFill>
                  <a:srgbClr val="0000CC"/>
                </a:solidFill>
                <a:latin typeface="Calibri" pitchFamily="34" charset="0"/>
              </a:rPr>
              <a:t>aide Henry Kissinger </a:t>
            </a:r>
            <a:br>
              <a:rPr kumimoji="1" lang="en-US" sz="3600">
                <a:solidFill>
                  <a:srgbClr val="0000CC"/>
                </a:solidFill>
                <a:latin typeface="Calibri" pitchFamily="34" charset="0"/>
              </a:rPr>
            </a:br>
            <a:r>
              <a:rPr kumimoji="1" lang="en-US" sz="3600">
                <a:solidFill>
                  <a:srgbClr val="0000CC"/>
                </a:solidFill>
                <a:latin typeface="Calibri" pitchFamily="34" charset="0"/>
              </a:rPr>
              <a:t>used a strategy called </a:t>
            </a:r>
            <a:r>
              <a:rPr kumimoji="1" lang="en-US" sz="3600" u="sng">
                <a:solidFill>
                  <a:srgbClr val="CC0000"/>
                </a:solidFill>
                <a:latin typeface="Calibri" pitchFamily="34" charset="0"/>
              </a:rPr>
              <a:t>triangular diplomacy</a:t>
            </a:r>
            <a:r>
              <a:rPr kumimoji="1" lang="en-US" sz="3600">
                <a:solidFill>
                  <a:srgbClr val="0000CC"/>
                </a:solidFill>
                <a:latin typeface="Calibri" pitchFamily="34" charset="0"/>
              </a:rPr>
              <a:t> to improve America’s role in the world </a:t>
            </a:r>
          </a:p>
        </p:txBody>
      </p:sp>
    </p:spTree>
    <p:extLst>
      <p:ext uri="{BB962C8B-B14F-4D97-AF65-F5344CB8AC3E}">
        <p14:creationId xmlns:p14="http://schemas.microsoft.com/office/powerpoint/2010/main" val="40404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4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>
                <a:latin typeface="Calibri" pitchFamily="34" charset="0"/>
              </a:rPr>
              <a:t>Richard Nixon &amp; Foreign Policy</a:t>
            </a:r>
          </a:p>
        </p:txBody>
      </p:sp>
      <p:sp>
        <p:nvSpPr>
          <p:cNvPr id="579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4724400" cy="1752600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3800">
                <a:latin typeface="Calibri" pitchFamily="34" charset="0"/>
              </a:rPr>
              <a:t>Nixon’s foreign policy included “peace with honor” in Vietnam </a:t>
            </a:r>
          </a:p>
        </p:txBody>
      </p:sp>
      <p:sp>
        <p:nvSpPr>
          <p:cNvPr id="579590" name="Rectangle 6"/>
          <p:cNvSpPr>
            <a:spLocks noChangeArrowheads="1"/>
          </p:cNvSpPr>
          <p:nvPr/>
        </p:nvSpPr>
        <p:spPr bwMode="auto">
          <a:xfrm>
            <a:off x="0" y="2743200"/>
            <a:ext cx="495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</a:pPr>
            <a:r>
              <a:rPr kumimoji="1" lang="en-US" sz="3600">
                <a:solidFill>
                  <a:srgbClr val="0000CC"/>
                </a:solidFill>
                <a:latin typeface="Calibri" pitchFamily="34" charset="0"/>
              </a:rPr>
              <a:t>Nixon discussed plans for “Vietnamization” </a:t>
            </a:r>
            <a:br>
              <a:rPr kumimoji="1" lang="en-US" sz="3600">
                <a:solidFill>
                  <a:srgbClr val="0000CC"/>
                </a:solidFill>
                <a:latin typeface="Calibri" pitchFamily="34" charset="0"/>
              </a:rPr>
            </a:br>
            <a:r>
              <a:rPr kumimoji="1" lang="en-US" sz="3600">
                <a:solidFill>
                  <a:srgbClr val="0000CC"/>
                </a:solidFill>
                <a:latin typeface="Calibri" pitchFamily="34" charset="0"/>
              </a:rPr>
              <a:t>but secretly bombed Cambodia &amp; Laos in 1970</a:t>
            </a:r>
          </a:p>
        </p:txBody>
      </p:sp>
      <p:sp>
        <p:nvSpPr>
          <p:cNvPr id="579595" name="Rectangle 11"/>
          <p:cNvSpPr>
            <a:spLocks noChangeArrowheads="1"/>
          </p:cNvSpPr>
          <p:nvPr/>
        </p:nvSpPr>
        <p:spPr bwMode="auto">
          <a:xfrm>
            <a:off x="76200" y="4800600"/>
            <a:ext cx="480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</a:pPr>
            <a:r>
              <a:rPr kumimoji="1" lang="en-US" sz="3600">
                <a:solidFill>
                  <a:srgbClr val="CC0000"/>
                </a:solidFill>
                <a:latin typeface="Calibri" pitchFamily="34" charset="0"/>
              </a:rPr>
              <a:t>In 1973, Nixon negotiated a cease fire, withdrew U.S. troops, &amp; ended the Vietnam War </a:t>
            </a:r>
          </a:p>
        </p:txBody>
      </p:sp>
      <p:pic>
        <p:nvPicPr>
          <p:cNvPr id="579596" name="Picture 12" descr=" 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4648200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9603" name="Picture 19" descr="Triangular Diplom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5588"/>
            <a:ext cx="4800600" cy="44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9604" name="Picture 20" descr="DIVI650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68141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9606" name="Picture 22" descr="Vietnam-o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83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9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25434E-6 L -0.12917 -0.5826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79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9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79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7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ooks Design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416</Words>
  <Application>Microsoft Office PowerPoint</Application>
  <PresentationFormat>On-screen Show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Brooks Design</vt:lpstr>
      <vt:lpstr>Nixon and the Rise of Conservatives</vt:lpstr>
      <vt:lpstr>1960s Turmoil</vt:lpstr>
      <vt:lpstr>The Presidency of Richard Nixon</vt:lpstr>
      <vt:lpstr>The Election of Richard Nixon</vt:lpstr>
      <vt:lpstr>Richard Nixon &amp; Domestic Policy</vt:lpstr>
      <vt:lpstr>Richard Nixon &amp; Domestic Policy </vt:lpstr>
      <vt:lpstr>Richard Nixon &amp; Foreign Policy</vt:lpstr>
      <vt:lpstr>The Presidency of Richard Nixon</vt:lpstr>
      <vt:lpstr>Richard Nixon &amp; Foreign Policy</vt:lpstr>
      <vt:lpstr>Richard Nixon &amp; Foreign Policy</vt:lpstr>
      <vt:lpstr>Richard Nixon &amp; Foreign Policy</vt:lpstr>
      <vt:lpstr>The Presidency of Richard Nixon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Nixon and the Rise of Conservatives</dc:title>
  <dc:creator>McFarland, Kirsten</dc:creator>
  <cp:lastModifiedBy>Lombardo, Kirsten</cp:lastModifiedBy>
  <cp:revision>14</cp:revision>
  <dcterms:created xsi:type="dcterms:W3CDTF">2013-04-17T15:19:22Z</dcterms:created>
  <dcterms:modified xsi:type="dcterms:W3CDTF">2015-04-30T20:15:30Z</dcterms:modified>
</cp:coreProperties>
</file>