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0"/>
  </p:notesMasterIdLst>
  <p:sldIdLst>
    <p:sldId id="324" r:id="rId2"/>
    <p:sldId id="300" r:id="rId3"/>
    <p:sldId id="299" r:id="rId4"/>
    <p:sldId id="333" r:id="rId5"/>
    <p:sldId id="274" r:id="rId6"/>
    <p:sldId id="275" r:id="rId7"/>
    <p:sldId id="303" r:id="rId8"/>
    <p:sldId id="304" r:id="rId9"/>
    <p:sldId id="306" r:id="rId10"/>
    <p:sldId id="305" r:id="rId11"/>
    <p:sldId id="335" r:id="rId12"/>
    <p:sldId id="326" r:id="rId13"/>
    <p:sldId id="281" r:id="rId14"/>
    <p:sldId id="313" r:id="rId15"/>
    <p:sldId id="283" r:id="rId16"/>
    <p:sldId id="284" r:id="rId17"/>
    <p:sldId id="337" r:id="rId18"/>
    <p:sldId id="338" r:id="rId1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  <a:srgbClr val="FFFFCC"/>
    <a:srgbClr val="CCFFCC"/>
    <a:srgbClr val="FFCCCC"/>
    <a:srgbClr val="0000CC"/>
    <a:srgbClr val="CCECFF"/>
    <a:srgbClr val="66CCFF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962" autoAdjust="0"/>
    <p:restoredTop sz="80571" autoAdjust="0"/>
  </p:normalViewPr>
  <p:slideViewPr>
    <p:cSldViewPr>
      <p:cViewPr varScale="1">
        <p:scale>
          <a:sx n="74" d="100"/>
          <a:sy n="74" d="100"/>
        </p:scale>
        <p:origin x="-102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690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7DB76B6B-8B21-4715-83E1-2E552832AC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9595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15AB307-FB08-4F7E-9F79-CB23CCF71424}" type="slidenum">
              <a:rPr lang="en-US" smtClean="0">
                <a:latin typeface="Arial" charset="0"/>
              </a:rPr>
              <a:pPr/>
              <a:t>5</a:t>
            </a:fld>
            <a:endParaRPr lang="en-US" smtClean="0">
              <a:latin typeface="Arial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 flipH="1">
              <a:off x="-2" y="1562"/>
              <a:ext cx="5762" cy="638"/>
              <a:chOff x="-2" y="1562"/>
              <a:chExt cx="5762" cy="638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ltGray">
              <a:xfrm rot="-5400000">
                <a:off x="2559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7 h 720"/>
                  <a:gd name="T4" fmla="*/ 6 w 1000"/>
                  <a:gd name="T5" fmla="*/ 2147483647 h 720"/>
                  <a:gd name="T6" fmla="*/ 6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156 h 317"/>
                  <a:gd name="T4" fmla="*/ 624 w 624"/>
                  <a:gd name="T5" fmla="*/ 615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334 h 317"/>
                  <a:gd name="T4" fmla="*/ 624 w 624"/>
                  <a:gd name="T5" fmla="*/ 6334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ltGray">
              <a:xfrm rot="-5400000">
                <a:off x="-57" y="1752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6 h 370"/>
                  <a:gd name="T4" fmla="*/ 624 w 624"/>
                  <a:gd name="T5" fmla="*/ 6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18 h 317"/>
                  <a:gd name="T4" fmla="*/ 624 w 624"/>
                  <a:gd name="T5" fmla="*/ 118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Freeform 9"/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6307 h 272"/>
                  <a:gd name="T4" fmla="*/ 240 w 624"/>
                  <a:gd name="T5" fmla="*/ 5568 h 272"/>
                  <a:gd name="T6" fmla="*/ 624 w 624"/>
                  <a:gd name="T7" fmla="*/ 6307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" name="Freeform 10"/>
              <p:cNvSpPr>
                <a:spLocks/>
              </p:cNvSpPr>
              <p:nvPr/>
            </p:nvSpPr>
            <p:spPr bwMode="ltGray">
              <a:xfrm rot="-5400000">
                <a:off x="156" y="1726"/>
                <a:ext cx="632" cy="315"/>
              </a:xfrm>
              <a:custGeom>
                <a:avLst/>
                <a:gdLst>
                  <a:gd name="T0" fmla="*/ 8 w 632"/>
                  <a:gd name="T1" fmla="*/ 10 h 362"/>
                  <a:gd name="T2" fmla="*/ 8 w 632"/>
                  <a:gd name="T3" fmla="*/ 68 h 362"/>
                  <a:gd name="T4" fmla="*/ 248 w 632"/>
                  <a:gd name="T5" fmla="*/ 68 h 362"/>
                  <a:gd name="T6" fmla="*/ 632 w 632"/>
                  <a:gd name="T7" fmla="*/ 68 h 362"/>
                  <a:gd name="T8" fmla="*/ 632 w 632"/>
                  <a:gd name="T9" fmla="*/ 10 h 362"/>
                  <a:gd name="T10" fmla="*/ 104 w 632"/>
                  <a:gd name="T11" fmla="*/ 10 h 362"/>
                  <a:gd name="T12" fmla="*/ 8 w 632"/>
                  <a:gd name="T13" fmla="*/ 10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" name="Freeform 11"/>
              <p:cNvSpPr>
                <a:spLocks/>
              </p:cNvSpPr>
              <p:nvPr/>
            </p:nvSpPr>
            <p:spPr bwMode="ltGray">
              <a:xfrm rot="-5400000">
                <a:off x="3211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156 h 317"/>
                  <a:gd name="T4" fmla="*/ 624 w 624"/>
                  <a:gd name="T5" fmla="*/ 615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Freeform 12"/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334 h 317"/>
                  <a:gd name="T4" fmla="*/ 624 w 624"/>
                  <a:gd name="T5" fmla="*/ 6334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Freeform 13"/>
              <p:cNvSpPr>
                <a:spLocks/>
              </p:cNvSpPr>
              <p:nvPr/>
            </p:nvSpPr>
            <p:spPr bwMode="ltGray">
              <a:xfrm rot="-5400000">
                <a:off x="1830" y="1747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6 h 370"/>
                  <a:gd name="T4" fmla="*/ 624 w 624"/>
                  <a:gd name="T5" fmla="*/ 6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" name="Freeform 14"/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18 h 317"/>
                  <a:gd name="T4" fmla="*/ 624 w 624"/>
                  <a:gd name="T5" fmla="*/ 118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Freeform 15"/>
              <p:cNvSpPr>
                <a:spLocks/>
              </p:cNvSpPr>
              <p:nvPr/>
            </p:nvSpPr>
            <p:spPr bwMode="ltGray">
              <a:xfrm rot="-5400000">
                <a:off x="2330" y="1694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6117 h 272"/>
                  <a:gd name="T4" fmla="*/ 240 w 624"/>
                  <a:gd name="T5" fmla="*/ 5408 h 272"/>
                  <a:gd name="T6" fmla="*/ 624 w 624"/>
                  <a:gd name="T7" fmla="*/ 6117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Freeform 16"/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10 h 362"/>
                  <a:gd name="T2" fmla="*/ 8 w 632"/>
                  <a:gd name="T3" fmla="*/ 71 h 362"/>
                  <a:gd name="T4" fmla="*/ 248 w 632"/>
                  <a:gd name="T5" fmla="*/ 71 h 362"/>
                  <a:gd name="T6" fmla="*/ 632 w 632"/>
                  <a:gd name="T7" fmla="*/ 71 h 362"/>
                  <a:gd name="T8" fmla="*/ 632 w 632"/>
                  <a:gd name="T9" fmla="*/ 10 h 362"/>
                  <a:gd name="T10" fmla="*/ 104 w 632"/>
                  <a:gd name="T11" fmla="*/ 10 h 362"/>
                  <a:gd name="T12" fmla="*/ 8 w 632"/>
                  <a:gd name="T13" fmla="*/ 10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Freeform 17"/>
              <p:cNvSpPr>
                <a:spLocks/>
              </p:cNvSpPr>
              <p:nvPr/>
            </p:nvSpPr>
            <p:spPr bwMode="ltGray">
              <a:xfrm rot="-5400000">
                <a:off x="4077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156 h 317"/>
                  <a:gd name="T4" fmla="*/ 624 w 624"/>
                  <a:gd name="T5" fmla="*/ 615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" name="Freeform 18"/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334 h 317"/>
                  <a:gd name="T4" fmla="*/ 624 w 624"/>
                  <a:gd name="T5" fmla="*/ 6334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Freeform 19"/>
              <p:cNvSpPr>
                <a:spLocks/>
              </p:cNvSpPr>
              <p:nvPr/>
            </p:nvSpPr>
            <p:spPr bwMode="ltGray">
              <a:xfrm rot="-5400000">
                <a:off x="4584" y="1747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6 h 370"/>
                  <a:gd name="T4" fmla="*/ 624 w 624"/>
                  <a:gd name="T5" fmla="*/ 6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Freeform 20"/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" name="Freeform 21"/>
              <p:cNvSpPr>
                <a:spLocks/>
              </p:cNvSpPr>
              <p:nvPr/>
            </p:nvSpPr>
            <p:spPr bwMode="ltGray">
              <a:xfrm rot="-5400000">
                <a:off x="5084" y="1694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6117 h 272"/>
                  <a:gd name="T4" fmla="*/ 240 w 624"/>
                  <a:gd name="T5" fmla="*/ 5408 h 272"/>
                  <a:gd name="T6" fmla="*/ 624 w 624"/>
                  <a:gd name="T7" fmla="*/ 6117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" name="Freeform 22"/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10 h 362"/>
                  <a:gd name="T2" fmla="*/ 8 w 632"/>
                  <a:gd name="T3" fmla="*/ 71 h 362"/>
                  <a:gd name="T4" fmla="*/ 248 w 632"/>
                  <a:gd name="T5" fmla="*/ 71 h 362"/>
                  <a:gd name="T6" fmla="*/ 632 w 632"/>
                  <a:gd name="T7" fmla="*/ 71 h 362"/>
                  <a:gd name="T8" fmla="*/ 632 w 632"/>
                  <a:gd name="T9" fmla="*/ 10 h 362"/>
                  <a:gd name="T10" fmla="*/ 104 w 632"/>
                  <a:gd name="T11" fmla="*/ 10 h 362"/>
                  <a:gd name="T12" fmla="*/ 8 w 632"/>
                  <a:gd name="T13" fmla="*/ 10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" name="Freeform 23"/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>
                <a:gd name="T0" fmla="*/ 0 w 5762"/>
                <a:gd name="T1" fmla="*/ 414 h 385"/>
                <a:gd name="T2" fmla="*/ 5762 w 5762"/>
                <a:gd name="T3" fmla="*/ 395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414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Freeform 24"/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45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381000" y="762000"/>
            <a:ext cx="8564563" cy="1722438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146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7291387" cy="1752600"/>
          </a:xfrm>
        </p:spPr>
        <p:txBody>
          <a:bodyPr/>
          <a:lstStyle>
            <a:lvl1pPr marL="0" indent="0" algn="ctr">
              <a:buFont typeface="Arial" charset="0"/>
              <a:buNone/>
              <a:defRPr sz="54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92209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942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0"/>
            <a:ext cx="2057400" cy="685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0"/>
            <a:ext cx="6019800" cy="6858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9936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19200"/>
            <a:ext cx="4038600" cy="5638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05400" y="1219200"/>
            <a:ext cx="40386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05400" y="4114800"/>
            <a:ext cx="40386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167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543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7764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19200"/>
            <a:ext cx="40386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219200"/>
            <a:ext cx="40386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097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631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110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5952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2497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701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1029" name="Group 3"/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1032" name="Freeform 4"/>
              <p:cNvSpPr>
                <a:spLocks/>
              </p:cNvSpPr>
              <p:nvPr/>
            </p:nvSpPr>
            <p:spPr bwMode="ltGray">
              <a:xfrm rot="-5400000">
                <a:off x="2559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7 h 720"/>
                  <a:gd name="T4" fmla="*/ 6 w 1000"/>
                  <a:gd name="T5" fmla="*/ 2147483647 h 720"/>
                  <a:gd name="T6" fmla="*/ 6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3" name="Freeform 5"/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156 h 317"/>
                  <a:gd name="T4" fmla="*/ 624 w 624"/>
                  <a:gd name="T5" fmla="*/ 615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4" name="Freeform 6"/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334 h 317"/>
                  <a:gd name="T4" fmla="*/ 624 w 624"/>
                  <a:gd name="T5" fmla="*/ 6334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5" name="Freeform 7"/>
              <p:cNvSpPr>
                <a:spLocks/>
              </p:cNvSpPr>
              <p:nvPr/>
            </p:nvSpPr>
            <p:spPr bwMode="ltGray">
              <a:xfrm rot="-5400000">
                <a:off x="-57" y="1752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6 h 370"/>
                  <a:gd name="T4" fmla="*/ 624 w 624"/>
                  <a:gd name="T5" fmla="*/ 6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6" name="Freeform 8"/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18 h 317"/>
                  <a:gd name="T4" fmla="*/ 624 w 624"/>
                  <a:gd name="T5" fmla="*/ 118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7" name="Freeform 9"/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6307 h 272"/>
                  <a:gd name="T4" fmla="*/ 240 w 624"/>
                  <a:gd name="T5" fmla="*/ 5568 h 272"/>
                  <a:gd name="T6" fmla="*/ 624 w 624"/>
                  <a:gd name="T7" fmla="*/ 6307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8" name="Freeform 10"/>
              <p:cNvSpPr>
                <a:spLocks/>
              </p:cNvSpPr>
              <p:nvPr/>
            </p:nvSpPr>
            <p:spPr bwMode="ltGray">
              <a:xfrm rot="-5400000">
                <a:off x="156" y="1726"/>
                <a:ext cx="632" cy="315"/>
              </a:xfrm>
              <a:custGeom>
                <a:avLst/>
                <a:gdLst>
                  <a:gd name="T0" fmla="*/ 8 w 632"/>
                  <a:gd name="T1" fmla="*/ 10 h 362"/>
                  <a:gd name="T2" fmla="*/ 8 w 632"/>
                  <a:gd name="T3" fmla="*/ 68 h 362"/>
                  <a:gd name="T4" fmla="*/ 248 w 632"/>
                  <a:gd name="T5" fmla="*/ 68 h 362"/>
                  <a:gd name="T6" fmla="*/ 632 w 632"/>
                  <a:gd name="T7" fmla="*/ 68 h 362"/>
                  <a:gd name="T8" fmla="*/ 632 w 632"/>
                  <a:gd name="T9" fmla="*/ 10 h 362"/>
                  <a:gd name="T10" fmla="*/ 104 w 632"/>
                  <a:gd name="T11" fmla="*/ 10 h 362"/>
                  <a:gd name="T12" fmla="*/ 8 w 632"/>
                  <a:gd name="T13" fmla="*/ 10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9" name="Freeform 11"/>
              <p:cNvSpPr>
                <a:spLocks/>
              </p:cNvSpPr>
              <p:nvPr/>
            </p:nvSpPr>
            <p:spPr bwMode="ltGray">
              <a:xfrm rot="-5400000">
                <a:off x="3211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156 h 317"/>
                  <a:gd name="T4" fmla="*/ 624 w 624"/>
                  <a:gd name="T5" fmla="*/ 615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0" name="Freeform 12"/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334 h 317"/>
                  <a:gd name="T4" fmla="*/ 624 w 624"/>
                  <a:gd name="T5" fmla="*/ 6334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1" name="Freeform 13"/>
              <p:cNvSpPr>
                <a:spLocks/>
              </p:cNvSpPr>
              <p:nvPr/>
            </p:nvSpPr>
            <p:spPr bwMode="ltGray">
              <a:xfrm rot="-5400000">
                <a:off x="1830" y="1747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6 h 370"/>
                  <a:gd name="T4" fmla="*/ 624 w 624"/>
                  <a:gd name="T5" fmla="*/ 6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2" name="Freeform 14"/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18 h 317"/>
                  <a:gd name="T4" fmla="*/ 624 w 624"/>
                  <a:gd name="T5" fmla="*/ 118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3" name="Freeform 15"/>
              <p:cNvSpPr>
                <a:spLocks/>
              </p:cNvSpPr>
              <p:nvPr/>
            </p:nvSpPr>
            <p:spPr bwMode="ltGray">
              <a:xfrm rot="-5400000">
                <a:off x="2330" y="1694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6117 h 272"/>
                  <a:gd name="T4" fmla="*/ 240 w 624"/>
                  <a:gd name="T5" fmla="*/ 5408 h 272"/>
                  <a:gd name="T6" fmla="*/ 624 w 624"/>
                  <a:gd name="T7" fmla="*/ 6117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" name="Freeform 16"/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10 h 362"/>
                  <a:gd name="T2" fmla="*/ 8 w 632"/>
                  <a:gd name="T3" fmla="*/ 71 h 362"/>
                  <a:gd name="T4" fmla="*/ 248 w 632"/>
                  <a:gd name="T5" fmla="*/ 71 h 362"/>
                  <a:gd name="T6" fmla="*/ 632 w 632"/>
                  <a:gd name="T7" fmla="*/ 71 h 362"/>
                  <a:gd name="T8" fmla="*/ 632 w 632"/>
                  <a:gd name="T9" fmla="*/ 10 h 362"/>
                  <a:gd name="T10" fmla="*/ 104 w 632"/>
                  <a:gd name="T11" fmla="*/ 10 h 362"/>
                  <a:gd name="T12" fmla="*/ 8 w 632"/>
                  <a:gd name="T13" fmla="*/ 10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5" name="Freeform 17"/>
              <p:cNvSpPr>
                <a:spLocks/>
              </p:cNvSpPr>
              <p:nvPr/>
            </p:nvSpPr>
            <p:spPr bwMode="ltGray">
              <a:xfrm rot="-5400000">
                <a:off x="4077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156 h 317"/>
                  <a:gd name="T4" fmla="*/ 624 w 624"/>
                  <a:gd name="T5" fmla="*/ 615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6" name="Freeform 18"/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334 h 317"/>
                  <a:gd name="T4" fmla="*/ 624 w 624"/>
                  <a:gd name="T5" fmla="*/ 6334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7" name="Freeform 19"/>
              <p:cNvSpPr>
                <a:spLocks/>
              </p:cNvSpPr>
              <p:nvPr/>
            </p:nvSpPr>
            <p:spPr bwMode="ltGray">
              <a:xfrm rot="-5400000">
                <a:off x="4584" y="1747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6 h 370"/>
                  <a:gd name="T4" fmla="*/ 624 w 624"/>
                  <a:gd name="T5" fmla="*/ 6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8" name="Freeform 20"/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9" name="Freeform 21"/>
              <p:cNvSpPr>
                <a:spLocks/>
              </p:cNvSpPr>
              <p:nvPr/>
            </p:nvSpPr>
            <p:spPr bwMode="ltGray">
              <a:xfrm rot="-5400000">
                <a:off x="5084" y="1694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6117 h 272"/>
                  <a:gd name="T4" fmla="*/ 240 w 624"/>
                  <a:gd name="T5" fmla="*/ 5408 h 272"/>
                  <a:gd name="T6" fmla="*/ 624 w 624"/>
                  <a:gd name="T7" fmla="*/ 6117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0" name="Freeform 22"/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10 h 362"/>
                  <a:gd name="T2" fmla="*/ 8 w 632"/>
                  <a:gd name="T3" fmla="*/ 71 h 362"/>
                  <a:gd name="T4" fmla="*/ 248 w 632"/>
                  <a:gd name="T5" fmla="*/ 71 h 362"/>
                  <a:gd name="T6" fmla="*/ 632 w 632"/>
                  <a:gd name="T7" fmla="*/ 71 h 362"/>
                  <a:gd name="T8" fmla="*/ 632 w 632"/>
                  <a:gd name="T9" fmla="*/ 10 h 362"/>
                  <a:gd name="T10" fmla="*/ 104 w 632"/>
                  <a:gd name="T11" fmla="*/ 10 h 362"/>
                  <a:gd name="T12" fmla="*/ 8 w 632"/>
                  <a:gd name="T13" fmla="*/ 10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30" name="Freeform 23"/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414 h 385"/>
                <a:gd name="T2" fmla="*/ 242 w 5762"/>
                <a:gd name="T3" fmla="*/ 395 h 385"/>
                <a:gd name="T4" fmla="*/ 242 w 5762"/>
                <a:gd name="T5" fmla="*/ 4 h 385"/>
                <a:gd name="T6" fmla="*/ 0 w 5762"/>
                <a:gd name="T7" fmla="*/ 0 h 385"/>
                <a:gd name="T8" fmla="*/ 0 w 5762"/>
                <a:gd name="T9" fmla="*/ 414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" name="Freeform 24"/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242 w 5761"/>
                <a:gd name="T3" fmla="*/ 0 h 189"/>
                <a:gd name="T4" fmla="*/ 242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7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219200"/>
            <a:ext cx="82296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■"/>
        <a:defRPr kumimoji="1" sz="4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4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.png"/><Relationship Id="rId5" Type="http://schemas.openxmlformats.org/officeDocument/2006/relationships/image" Target="../media/image19.emf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foundsf.org/images/7/7f/Ecology1$yerba-buena-cove-1847.jpg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hyperlink" Target="https://www.youtube.com/watch?v=nMrD7JO40II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0" t="9808" r="15060" b="6250"/>
          <a:stretch>
            <a:fillRect/>
          </a:stretch>
        </p:blipFill>
        <p:spPr bwMode="auto">
          <a:xfrm>
            <a:off x="107950" y="966788"/>
            <a:ext cx="8807450" cy="5891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5" name="Rectangle 1"/>
          <p:cNvSpPr>
            <a:spLocks noChangeArrowheads="1"/>
          </p:cNvSpPr>
          <p:nvPr/>
        </p:nvSpPr>
        <p:spPr bwMode="auto">
          <a:xfrm>
            <a:off x="381000" y="76200"/>
            <a:ext cx="8382000" cy="904863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Aft>
                <a:spcPts val="300"/>
              </a:spcAft>
            </a:pPr>
            <a:r>
              <a:rPr lang="en-US" sz="3200" dirty="0">
                <a:latin typeface="Covered By Your Grace" panose="02000506000000020004" pitchFamily="2" charset="0"/>
                <a:cs typeface="Calibri" pitchFamily="34" charset="0"/>
              </a:rPr>
              <a:t>In the 1840s, America realized its “</a:t>
            </a: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vered By Your Grace" panose="02000506000000020004" pitchFamily="2" charset="0"/>
                <a:cs typeface="Calibri" pitchFamily="34" charset="0"/>
              </a:rPr>
              <a:t>manifest destiny</a:t>
            </a:r>
            <a:r>
              <a:rPr lang="en-US" sz="3200" dirty="0">
                <a:latin typeface="Covered By Your Grace" panose="02000506000000020004" pitchFamily="2" charset="0"/>
                <a:cs typeface="Calibri" pitchFamily="34" charset="0"/>
              </a:rPr>
              <a:t>” </a:t>
            </a:r>
            <a:br>
              <a:rPr lang="en-US" sz="3200" dirty="0">
                <a:latin typeface="Covered By Your Grace" panose="02000506000000020004" pitchFamily="2" charset="0"/>
                <a:cs typeface="Calibri" pitchFamily="34" charset="0"/>
              </a:rPr>
            </a:br>
            <a:r>
              <a:rPr lang="en-US" sz="3200" dirty="0">
                <a:latin typeface="Covered By Your Grace" panose="02000506000000020004" pitchFamily="2" charset="0"/>
                <a:cs typeface="Calibri" pitchFamily="34" charset="0"/>
              </a:rPr>
              <a:t>by acquiring all lands to the Pacific Ocean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867400" y="1066800"/>
            <a:ext cx="3124200" cy="1692771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dirty="0">
                <a:latin typeface="Covered By Your Grace" panose="02000506000000020004" pitchFamily="2" charset="0"/>
                <a:cs typeface="Calibri" pitchFamily="34" charset="0"/>
              </a:rPr>
              <a:t>In 1845, the USA </a:t>
            </a: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vered By Your Grace" panose="02000506000000020004" pitchFamily="2" charset="0"/>
                <a:cs typeface="Calibri" pitchFamily="34" charset="0"/>
              </a:rPr>
              <a:t>annexed </a:t>
            </a:r>
            <a:r>
              <a:rPr lang="en-US" sz="3200" dirty="0">
                <a:latin typeface="Covered By Your Grace" panose="02000506000000020004" pitchFamily="2" charset="0"/>
                <a:cs typeface="Calibri" pitchFamily="34" charset="0"/>
              </a:rPr>
              <a:t>the independent nation of </a:t>
            </a: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vered By Your Grace" panose="02000506000000020004" pitchFamily="2" charset="0"/>
                <a:cs typeface="Calibri" pitchFamily="34" charset="0"/>
              </a:rPr>
              <a:t>Texas</a:t>
            </a:r>
            <a:endParaRPr lang="en-US" sz="3200" dirty="0">
              <a:latin typeface="Covered By Your Grace" panose="02000506000000020004" pitchFamily="2" charset="0"/>
              <a:cs typeface="Calibri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867400" y="2743200"/>
            <a:ext cx="3124200" cy="1692771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dirty="0">
                <a:latin typeface="Covered By Your Grace" panose="02000506000000020004" pitchFamily="2" charset="0"/>
                <a:cs typeface="Calibri" pitchFamily="34" charset="0"/>
              </a:rPr>
              <a:t>In 1846, the U.S. settled a dispute with England to gain </a:t>
            </a: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vered By Your Grace" panose="02000506000000020004" pitchFamily="2" charset="0"/>
                <a:cs typeface="Calibri" pitchFamily="34" charset="0"/>
              </a:rPr>
              <a:t>Oregon</a:t>
            </a:r>
            <a:endParaRPr lang="en-US" sz="3200" dirty="0">
              <a:latin typeface="Covered By Your Grace" panose="02000506000000020004" pitchFamily="2" charset="0"/>
              <a:cs typeface="Calibri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715000" y="4495800"/>
            <a:ext cx="3429000" cy="2062103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dirty="0">
                <a:latin typeface="Covered By Your Grace" panose="02000506000000020004" pitchFamily="2" charset="0"/>
                <a:cs typeface="Calibri" pitchFamily="34" charset="0"/>
              </a:rPr>
              <a:t>In 1848, the </a:t>
            </a:r>
            <a:br>
              <a:rPr lang="en-US" sz="3200" dirty="0">
                <a:latin typeface="Covered By Your Grace" panose="02000506000000020004" pitchFamily="2" charset="0"/>
                <a:cs typeface="Calibri" pitchFamily="34" charset="0"/>
              </a:rPr>
            </a:br>
            <a:r>
              <a:rPr lang="en-US" sz="3200" dirty="0">
                <a:latin typeface="Covered By Your Grace" panose="02000506000000020004" pitchFamily="2" charset="0"/>
                <a:cs typeface="Calibri" pitchFamily="34" charset="0"/>
              </a:rPr>
              <a:t>USA gained new lands in the SW </a:t>
            </a:r>
            <a:r>
              <a:rPr lang="en-US" sz="3200" dirty="0" smtClean="0">
                <a:latin typeface="Covered By Your Grace" panose="02000506000000020004" pitchFamily="2" charset="0"/>
                <a:cs typeface="Calibri" pitchFamily="34" charset="0"/>
              </a:rPr>
              <a:t>by </a:t>
            </a:r>
            <a:r>
              <a:rPr lang="en-US" sz="3200" dirty="0">
                <a:latin typeface="Covered By Your Grace" panose="02000506000000020004" pitchFamily="2" charset="0"/>
                <a:cs typeface="Calibri" pitchFamily="34" charset="0"/>
              </a:rPr>
              <a:t>winning the </a:t>
            </a: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vered By Your Grace" panose="02000506000000020004" pitchFamily="2" charset="0"/>
                <a:cs typeface="Calibri" pitchFamily="34" charset="0"/>
              </a:rPr>
              <a:t>Mexican-</a:t>
            </a:r>
            <a:b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vered By Your Grace" panose="02000506000000020004" pitchFamily="2" charset="0"/>
                <a:cs typeface="Calibri" pitchFamily="34" charset="0"/>
              </a:rPr>
            </a:b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vered By Your Grace" panose="02000506000000020004" pitchFamily="2" charset="0"/>
                <a:cs typeface="Calibri" pitchFamily="34" charset="0"/>
              </a:rPr>
              <a:t>American War </a:t>
            </a:r>
            <a:endParaRPr lang="en-US" sz="3200" dirty="0">
              <a:latin typeface="Covered By Your Grace" panose="02000506000000020004" pitchFamily="2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8436" name="Picture 4" descr="Photo of CARTOON: MEXICAN WAR, 1847. &#10;Plucked: an American cartoon of 1847 on the outcome of the war with Mexico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86"/>
          <a:stretch>
            <a:fillRect/>
          </a:stretch>
        </p:blipFill>
        <p:spPr bwMode="auto">
          <a:xfrm>
            <a:off x="0" y="-111125"/>
            <a:ext cx="9144000" cy="69691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0" t="9808" r="15060" b="6250"/>
          <a:stretch>
            <a:fillRect/>
          </a:stretch>
        </p:blipFill>
        <p:spPr bwMode="auto">
          <a:xfrm>
            <a:off x="0" y="512763"/>
            <a:ext cx="9144000" cy="611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675" name="AutoShape 5"/>
          <p:cNvSpPr>
            <a:spLocks noChangeArrowheads="1"/>
          </p:cNvSpPr>
          <p:nvPr/>
        </p:nvSpPr>
        <p:spPr bwMode="auto">
          <a:xfrm>
            <a:off x="381000" y="76200"/>
            <a:ext cx="8610600" cy="914400"/>
          </a:xfrm>
          <a:prstGeom prst="wedgeRectCallout">
            <a:avLst>
              <a:gd name="adj1" fmla="val -27046"/>
              <a:gd name="adj2" fmla="val 12157"/>
            </a:avLst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85000"/>
              </a:lnSpc>
            </a:pPr>
            <a:r>
              <a:rPr lang="en-US" sz="3600" dirty="0">
                <a:latin typeface="Covered By Your Grace" panose="02000506000000020004" pitchFamily="2" charset="0"/>
                <a:cs typeface="Calibri" pitchFamily="34" charset="0"/>
              </a:rPr>
              <a:t>In the 1830s, Mexico offered cheap land to American ranchers &amp; farmers to move to 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vered By Your Grace" panose="02000506000000020004" pitchFamily="2" charset="0"/>
                <a:cs typeface="Calibri" pitchFamily="34" charset="0"/>
              </a:rPr>
              <a:t>California </a:t>
            </a:r>
            <a:endParaRPr lang="en-US" sz="3600" dirty="0">
              <a:latin typeface="Covered By Your Grace" panose="02000506000000020004" pitchFamily="2" charset="0"/>
              <a:cs typeface="Calibri" pitchFamily="34" charset="0"/>
            </a:endParaRP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4125165" y="1600200"/>
            <a:ext cx="4929188" cy="1592262"/>
          </a:xfrm>
          <a:prstGeom prst="wedgeRectCallout">
            <a:avLst>
              <a:gd name="adj1" fmla="val -24778"/>
              <a:gd name="adj2" fmla="val 12625"/>
            </a:avLst>
          </a:prstGeom>
          <a:solidFill>
            <a:srgbClr val="FFCC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85000"/>
              </a:lnSpc>
            </a:pPr>
            <a:r>
              <a:rPr lang="en-US" sz="3600" dirty="0" smtClean="0">
                <a:latin typeface="Covered By Your Grace" panose="02000506000000020004" pitchFamily="2" charset="0"/>
                <a:cs typeface="Calibri" pitchFamily="34" charset="0"/>
              </a:rPr>
              <a:t>1846: Californians </a:t>
            </a:r>
            <a:r>
              <a:rPr lang="en-US" sz="3600" dirty="0">
                <a:latin typeface="Covered By Your Grace" panose="02000506000000020004" pitchFamily="2" charset="0"/>
                <a:cs typeface="Calibri" pitchFamily="34" charset="0"/>
              </a:rPr>
              <a:t>revolted from Mexican rule and created an 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vered By Your Grace" panose="02000506000000020004" pitchFamily="2" charset="0"/>
                <a:cs typeface="Calibri" pitchFamily="34" charset="0"/>
              </a:rPr>
              <a:t>independent nation</a:t>
            </a:r>
          </a:p>
        </p:txBody>
      </p:sp>
      <p:pic>
        <p:nvPicPr>
          <p:cNvPr id="9" name="Picture 7" descr="bearflag"/>
          <p:cNvPicPr>
            <a:picLocks noChangeAspect="1" noChangeArrowheads="1"/>
          </p:cNvPicPr>
          <p:nvPr/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436938"/>
            <a:ext cx="4572000" cy="296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utoShape 4"/>
          <p:cNvSpPr>
            <a:spLocks noChangeArrowheads="1"/>
          </p:cNvSpPr>
          <p:nvPr/>
        </p:nvSpPr>
        <p:spPr bwMode="auto">
          <a:xfrm>
            <a:off x="4419600" y="3459163"/>
            <a:ext cx="4572000" cy="1798637"/>
          </a:xfrm>
          <a:prstGeom prst="wedgeRectCallout">
            <a:avLst>
              <a:gd name="adj1" fmla="val -16046"/>
              <a:gd name="adj2" fmla="val 33037"/>
            </a:avLst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5000"/>
              </a:lnSpc>
            </a:pPr>
            <a:r>
              <a:rPr lang="en-US" sz="3600" dirty="0">
                <a:latin typeface="Covered By Your Grace" panose="02000506000000020004" pitchFamily="2" charset="0"/>
                <a:cs typeface="Calibri" pitchFamily="34" charset="0"/>
              </a:rPr>
              <a:t>The 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vered By Your Grace" panose="02000506000000020004" pitchFamily="2" charset="0"/>
                <a:cs typeface="Calibri" pitchFamily="34" charset="0"/>
              </a:rPr>
              <a:t>California Republic </a:t>
            </a:r>
            <a:r>
              <a:rPr lang="en-US" sz="3600" dirty="0">
                <a:latin typeface="Covered By Your Grace" panose="02000506000000020004" pitchFamily="2" charset="0"/>
                <a:cs typeface="Calibri" pitchFamily="34" charset="0"/>
              </a:rPr>
              <a:t>was annexed by the USA as part of the Mexican Cession in 1848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6" t="12611" r="12337" b="6470"/>
          <a:stretch>
            <a:fillRect/>
          </a:stretch>
        </p:blipFill>
        <p:spPr bwMode="auto">
          <a:xfrm>
            <a:off x="-25400" y="1219200"/>
            <a:ext cx="91694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699" name="Rectangle 1"/>
          <p:cNvSpPr>
            <a:spLocks noChangeArrowheads="1"/>
          </p:cNvSpPr>
          <p:nvPr/>
        </p:nvSpPr>
        <p:spPr bwMode="auto">
          <a:xfrm>
            <a:off x="746125" y="115888"/>
            <a:ext cx="7635875" cy="879475"/>
          </a:xfrm>
          <a:prstGeom prst="rect">
            <a:avLst/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dirty="0">
                <a:latin typeface="Covered By Your Grace" panose="02000506000000020004" pitchFamily="2" charset="0"/>
                <a:cs typeface="Calibri" pitchFamily="34" charset="0"/>
              </a:rPr>
              <a:t>The discovery of gold in San Francisco led </a:t>
            </a:r>
            <a:br>
              <a:rPr lang="en-US" sz="3200" dirty="0">
                <a:latin typeface="Covered By Your Grace" panose="02000506000000020004" pitchFamily="2" charset="0"/>
                <a:cs typeface="Calibri" pitchFamily="34" charset="0"/>
              </a:rPr>
            </a:br>
            <a:r>
              <a:rPr lang="en-US" sz="3200" dirty="0">
                <a:latin typeface="Covered By Your Grace" panose="02000506000000020004" pitchFamily="2" charset="0"/>
                <a:cs typeface="Calibri" pitchFamily="34" charset="0"/>
              </a:rPr>
              <a:t>to a flood of Americans to California in 1849</a:t>
            </a:r>
            <a:endParaRPr lang="en-US" sz="3200" dirty="0">
              <a:latin typeface="Covered By Your Grace" panose="02000506000000020004" pitchFamily="2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564063" y="1143000"/>
            <a:ext cx="4427537" cy="1298817"/>
          </a:xfrm>
          <a:prstGeom prst="rect">
            <a:avLst/>
          </a:prstGeom>
          <a:solidFill>
            <a:srgbClr val="CCC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dirty="0">
                <a:latin typeface="Covered By Your Grace" panose="02000506000000020004" pitchFamily="2" charset="0"/>
                <a:cs typeface="Calibri" pitchFamily="34" charset="0"/>
              </a:rPr>
              <a:t>“</a:t>
            </a: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vered By Your Grace" panose="02000506000000020004" pitchFamily="2" charset="0"/>
                <a:cs typeface="Calibri" pitchFamily="34" charset="0"/>
              </a:rPr>
              <a:t>Forty-Niners” </a:t>
            </a:r>
            <a:r>
              <a:rPr lang="en-US" sz="3200" dirty="0">
                <a:latin typeface="Covered By Your Grace" panose="02000506000000020004" pitchFamily="2" charset="0"/>
                <a:cs typeface="Calibri" pitchFamily="34" charset="0"/>
              </a:rPr>
              <a:t>hoping to strike it rich came from the East, Latin America, Europe, &amp; Asia </a:t>
            </a:r>
          </a:p>
        </p:txBody>
      </p:sp>
      <p:pic>
        <p:nvPicPr>
          <p:cNvPr id="5" name="Picture 10" descr="Photo of PANNING FOR GOLD &#10;in California: colored engraving, 19th century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69" b="11328"/>
          <a:stretch>
            <a:fillRect/>
          </a:stretch>
        </p:blipFill>
        <p:spPr bwMode="auto">
          <a:xfrm>
            <a:off x="5024438" y="2932113"/>
            <a:ext cx="3662362" cy="384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0724" name="Picture 4" descr="203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61"/>
          <a:stretch>
            <a:fillRect/>
          </a:stretch>
        </p:blipFill>
        <p:spPr bwMode="auto">
          <a:xfrm>
            <a:off x="0" y="0"/>
            <a:ext cx="9144000" cy="678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52400" y="152400"/>
            <a:ext cx="5638800" cy="890588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dirty="0">
                <a:latin typeface="Covered By Your Grace" panose="02000506000000020004" pitchFamily="2" charset="0"/>
                <a:cs typeface="Calibri" pitchFamily="34" charset="0"/>
              </a:rPr>
              <a:t>The California </a:t>
            </a: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vered By Your Grace" panose="02000506000000020004" pitchFamily="2" charset="0"/>
                <a:cs typeface="Calibri" pitchFamily="34" charset="0"/>
              </a:rPr>
              <a:t>gold rush </a:t>
            </a:r>
            <a:r>
              <a:rPr lang="en-US" sz="3200" dirty="0">
                <a:latin typeface="Covered By Your Grace" panose="02000506000000020004" pitchFamily="2" charset="0"/>
                <a:cs typeface="Calibri" pitchFamily="34" charset="0"/>
              </a:rPr>
              <a:t>led to </a:t>
            </a:r>
            <a:br>
              <a:rPr lang="en-US" sz="3200" dirty="0">
                <a:latin typeface="Covered By Your Grace" panose="02000506000000020004" pitchFamily="2" charset="0"/>
                <a:cs typeface="Calibri" pitchFamily="34" charset="0"/>
              </a:rPr>
            </a:br>
            <a:r>
              <a:rPr lang="en-US" sz="3200" dirty="0">
                <a:latin typeface="Covered By Your Grace" panose="02000506000000020004" pitchFamily="2" charset="0"/>
                <a:cs typeface="Calibri" pitchFamily="34" charset="0"/>
              </a:rPr>
              <a:t>a </a:t>
            </a: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vered By Your Grace" panose="02000506000000020004" pitchFamily="2" charset="0"/>
                <a:cs typeface="Calibri" pitchFamily="34" charset="0"/>
              </a:rPr>
              <a:t>population boom </a:t>
            </a:r>
            <a:r>
              <a:rPr lang="en-US" sz="3200" dirty="0">
                <a:latin typeface="Covered By Your Grace" panose="02000506000000020004" pitchFamily="2" charset="0"/>
                <a:cs typeface="Calibri" pitchFamily="34" charset="0"/>
              </a:rPr>
              <a:t>in the West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7" name="Picture 7" descr="Photo of GOLD RUSH CARTOON, 1849. &#10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45"/>
          <a:stretch>
            <a:fillRect/>
          </a:stretch>
        </p:blipFill>
        <p:spPr bwMode="auto">
          <a:xfrm>
            <a:off x="0" y="685800"/>
            <a:ext cx="91440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ext Box 8"/>
          <p:cNvSpPr txBox="1">
            <a:spLocks noChangeArrowheads="1"/>
          </p:cNvSpPr>
          <p:nvPr/>
        </p:nvSpPr>
        <p:spPr bwMode="auto">
          <a:xfrm>
            <a:off x="457200" y="25400"/>
            <a:ext cx="8077200" cy="646331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dirty="0">
                <a:latin typeface="Covered By Your Grace" panose="02000506000000020004" pitchFamily="2" charset="0"/>
                <a:cs typeface="Calibri" pitchFamily="34" charset="0"/>
              </a:rPr>
              <a:t>Gold Fever &amp; Immigration to CA was </a:t>
            </a:r>
            <a:r>
              <a:rPr lang="en-US" sz="3600" i="1" u="sng" dirty="0">
                <a:latin typeface="Covered By Your Grace" panose="02000506000000020004" pitchFamily="2" charset="0"/>
                <a:cs typeface="Calibri" pitchFamily="34" charset="0"/>
              </a:rPr>
              <a:t>national</a:t>
            </a:r>
          </a:p>
        </p:txBody>
      </p:sp>
      <p:pic>
        <p:nvPicPr>
          <p:cNvPr id="92169" name="Picture 9" descr="women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t="21198" r="8000"/>
          <a:stretch>
            <a:fillRect/>
          </a:stretch>
        </p:blipFill>
        <p:spPr bwMode="auto">
          <a:xfrm>
            <a:off x="533400" y="838200"/>
            <a:ext cx="8048625" cy="601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72" name="Picture 12" descr="Photo of CALIFORNIA GOLD RUSH, 1853. &#10;'Washing Gold, Calaveras, California.' Gouache painting by an unknown artist, 1853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4" t="10701" b="14091"/>
          <a:stretch>
            <a:fillRect/>
          </a:stretch>
        </p:blipFill>
        <p:spPr bwMode="auto">
          <a:xfrm>
            <a:off x="-20638" y="838200"/>
            <a:ext cx="9144001" cy="600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92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2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5" descr="Photo of GOLD RUSH CARTOON, 1849. &#10;Suggesting various ways of reaching California: lithograph by Nathaniel Currier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17"/>
          <a:stretch>
            <a:fillRect/>
          </a:stretch>
        </p:blipFill>
        <p:spPr bwMode="auto">
          <a:xfrm>
            <a:off x="0" y="679450"/>
            <a:ext cx="9144000" cy="61785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1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584200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>
                <a:latin typeface="Calibri" pitchFamily="34" charset="0"/>
                <a:cs typeface="Calibri" pitchFamily="34" charset="0"/>
              </a:rPr>
              <a:t>Gold Fever &amp; Immigration to CA was </a:t>
            </a:r>
            <a:r>
              <a:rPr lang="en-US" sz="3200" i="1" u="sng">
                <a:latin typeface="Calibri" pitchFamily="34" charset="0"/>
                <a:cs typeface="Calibri" pitchFamily="34" charset="0"/>
              </a:rPr>
              <a:t>Global</a:t>
            </a:r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  <a:solidFill>
            <a:schemeClr val="bg1"/>
          </a:solidFill>
        </p:spPr>
        <p:txBody>
          <a:bodyPr/>
          <a:lstStyle/>
          <a:p>
            <a:r>
              <a:rPr lang="en-US" sz="3200" smtClean="0">
                <a:latin typeface="Calibri" pitchFamily="34" charset="0"/>
                <a:cs typeface="Calibri" pitchFamily="34" charset="0"/>
              </a:rPr>
              <a:t>Where the 49ers Came From</a:t>
            </a:r>
          </a:p>
        </p:txBody>
      </p:sp>
      <p:graphicFrame>
        <p:nvGraphicFramePr>
          <p:cNvPr id="45064" name="Object 8"/>
          <p:cNvGraphicFramePr>
            <a:graphicFrameLocks noChangeAspect="1"/>
          </p:cNvGraphicFramePr>
          <p:nvPr/>
        </p:nvGraphicFramePr>
        <p:xfrm>
          <a:off x="0" y="782638"/>
          <a:ext cx="9145588" cy="608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1" name="Chart" r:id="rId4" imgW="8143951" imgH="5476951" progId="MSGraph.Chart.8">
                  <p:embed followColorScheme="full"/>
                </p:oleObj>
              </mc:Choice>
              <mc:Fallback>
                <p:oleObj name="Chart" r:id="rId4" imgW="8143951" imgH="5476951" progId="MSGraph.Chart.8">
                  <p:embed followColorScheme="full"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782638"/>
                        <a:ext cx="9145588" cy="60817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5065" name="Picture 9" descr="White and Chinese Forty-niner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6" name="Picture 10" descr="Photo of CHINESE MINER CAMP, 1857. &#10;Chinese miners in their camp during the California Gold Rush. Wood engraving, 1857.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14"/>
          <a:stretch>
            <a:fillRect/>
          </a:stretch>
        </p:blipFill>
        <p:spPr bwMode="auto">
          <a:xfrm>
            <a:off x="0" y="152400"/>
            <a:ext cx="9144000" cy="6477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5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5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3" grpId="0" animBg="1"/>
      <p:bldOleChart spid="4506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92" name="Picture 12" descr="File:Ecology1$yerba-buena-cove-1847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29" b="7014"/>
          <a:stretch>
            <a:fillRect/>
          </a:stretch>
        </p:blipFill>
        <p:spPr bwMode="auto">
          <a:xfrm>
            <a:off x="0" y="990600"/>
            <a:ext cx="9144000" cy="586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5" name="Rectangle 1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>
                <a:latin typeface="Covered By Your Grace" panose="02000506000000020004" pitchFamily="2" charset="0"/>
                <a:cs typeface="Calibri" pitchFamily="34" charset="0"/>
              </a:rPr>
              <a:t>San Francisco before the gold rush</a:t>
            </a:r>
          </a:p>
        </p:txBody>
      </p:sp>
      <p:pic>
        <p:nvPicPr>
          <p:cNvPr id="46094" name="Picture 14" descr="fia2000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52" b="29099"/>
          <a:stretch>
            <a:fillRect/>
          </a:stretch>
        </p:blipFill>
        <p:spPr bwMode="auto">
          <a:xfrm>
            <a:off x="0" y="2271713"/>
            <a:ext cx="9144000" cy="359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95" name="Rectangle 15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kumimoji="1" lang="en-US" sz="4400" dirty="0">
                <a:latin typeface="Covered By Your Grace" panose="02000506000000020004" pitchFamily="2" charset="0"/>
                <a:cs typeface="Calibri" pitchFamily="34" charset="0"/>
              </a:rPr>
              <a:t>San Francisco </a:t>
            </a:r>
            <a:r>
              <a:rPr kumimoji="1" lang="en-US" sz="4400" b="1" i="1" u="sng" dirty="0">
                <a:latin typeface="Covered By Your Grace" panose="02000506000000020004" pitchFamily="2" charset="0"/>
                <a:cs typeface="Calibri" pitchFamily="34" charset="0"/>
              </a:rPr>
              <a:t>after</a:t>
            </a:r>
            <a:r>
              <a:rPr kumimoji="1" lang="en-US" sz="4400" dirty="0">
                <a:latin typeface="Covered By Your Grace" panose="02000506000000020004" pitchFamily="2" charset="0"/>
                <a:cs typeface="Calibri" pitchFamily="34" charset="0"/>
              </a:rPr>
              <a:t> the gold rush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60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6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46094"/>
                                        </p:tgtEl>
                                      </p:cBhvr>
                                      <p:by x="170000" y="17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35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667 -4.17013E-6 L -0.15 -0.00439 " pathEditMode="relative" rAng="0" ptsTypes="AA">
                                      <p:cBhvr>
                                        <p:cTn id="17" dur="3000" fill="hold"/>
                                        <p:tgtEl>
                                          <p:spTgt spid="460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3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9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0" t="9808" r="15060" b="6250"/>
          <a:stretch>
            <a:fillRect/>
          </a:stretch>
        </p:blipFill>
        <p:spPr bwMode="auto">
          <a:xfrm>
            <a:off x="0" y="741363"/>
            <a:ext cx="9144000" cy="611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819" name="Rectangle 2"/>
          <p:cNvSpPr>
            <a:spLocks noChangeArrowheads="1"/>
          </p:cNvSpPr>
          <p:nvPr/>
        </p:nvSpPr>
        <p:spPr bwMode="auto">
          <a:xfrm>
            <a:off x="114300" y="121478"/>
            <a:ext cx="4205288" cy="1449628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ts val="600"/>
              </a:spcBef>
            </a:pPr>
            <a:r>
              <a:rPr lang="en-US" sz="3600" dirty="0">
                <a:latin typeface="Covered By Your Grace" panose="02000506000000020004" pitchFamily="2" charset="0"/>
                <a:cs typeface="Calibri" pitchFamily="34" charset="0"/>
              </a:rPr>
              <a:t>By the end of the 1840s, the USA had achieved </a:t>
            </a:r>
            <a:br>
              <a:rPr lang="en-US" sz="3600" dirty="0">
                <a:latin typeface="Covered By Your Grace" panose="02000506000000020004" pitchFamily="2" charset="0"/>
                <a:cs typeface="Calibri" pitchFamily="34" charset="0"/>
              </a:rPr>
            </a:br>
            <a:r>
              <a:rPr lang="en-US" sz="3600" dirty="0">
                <a:latin typeface="Covered By Your Grace" panose="02000506000000020004" pitchFamily="2" charset="0"/>
                <a:cs typeface="Calibri" pitchFamily="34" charset="0"/>
              </a:rPr>
              <a:t>its Manifest Destiny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395788" y="126241"/>
            <a:ext cx="4595812" cy="1449628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ts val="600"/>
              </a:spcBef>
            </a:pPr>
            <a:r>
              <a:rPr lang="en-US" sz="3600" dirty="0">
                <a:latin typeface="Covered By Your Grace" panose="02000506000000020004" pitchFamily="2" charset="0"/>
                <a:cs typeface="Calibri" pitchFamily="34" charset="0"/>
              </a:rPr>
              <a:t>America had a “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vered By Your Grace" panose="02000506000000020004" pitchFamily="2" charset="0"/>
                <a:cs typeface="Calibri" pitchFamily="34" charset="0"/>
              </a:rPr>
              <a:t>continental</a:t>
            </a:r>
            <a:r>
              <a:rPr lang="en-US" sz="3600" dirty="0">
                <a:latin typeface="Covered By Your Grace" panose="02000506000000020004" pitchFamily="2" charset="0"/>
                <a:cs typeface="Calibri" pitchFamily="34" charset="0"/>
              </a:rPr>
              <a:t>” </a:t>
            </a:r>
            <a:r>
              <a:rPr lang="en-US" sz="3600" dirty="0" smtClean="0">
                <a:latin typeface="Covered By Your Grace" panose="02000506000000020004" pitchFamily="2" charset="0"/>
                <a:cs typeface="Calibri" pitchFamily="34" charset="0"/>
              </a:rPr>
              <a:t>empire from </a:t>
            </a:r>
            <a:r>
              <a:rPr lang="en-US" sz="3600" dirty="0">
                <a:latin typeface="Covered By Your Grace" panose="02000506000000020004" pitchFamily="2" charset="0"/>
                <a:cs typeface="Calibri" pitchFamily="34" charset="0"/>
              </a:rPr>
              <a:t>the Atlantic to Pacific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395788" y="1700800"/>
            <a:ext cx="4595812" cy="1892826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ts val="600"/>
              </a:spcBef>
            </a:pPr>
            <a:r>
              <a:rPr lang="en-US" sz="3600" dirty="0">
                <a:latin typeface="Covered By Your Grace" panose="02000506000000020004" pitchFamily="2" charset="0"/>
                <a:cs typeface="Calibri" pitchFamily="34" charset="0"/>
              </a:rPr>
              <a:t>Westward expansion stimulated the 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vered By Your Grace" panose="02000506000000020004" pitchFamily="2" charset="0"/>
                <a:cs typeface="Calibri" pitchFamily="34" charset="0"/>
              </a:rPr>
              <a:t>economy</a:t>
            </a:r>
            <a:r>
              <a:rPr lang="en-US" sz="3600" dirty="0">
                <a:latin typeface="Covered By Your Grace" panose="02000506000000020004" pitchFamily="2" charset="0"/>
                <a:cs typeface="Calibri" pitchFamily="34" charset="0"/>
              </a:rPr>
              <a:t>, spread 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vered By Your Grace" panose="02000506000000020004" pitchFamily="2" charset="0"/>
                <a:cs typeface="Calibri" pitchFamily="34" charset="0"/>
              </a:rPr>
              <a:t>democracy</a:t>
            </a:r>
            <a:r>
              <a:rPr lang="en-US" sz="3600" dirty="0">
                <a:latin typeface="Covered By Your Grace" panose="02000506000000020004" pitchFamily="2" charset="0"/>
                <a:cs typeface="Calibri" pitchFamily="34" charset="0"/>
              </a:rPr>
              <a:t>,  and increased U.S. 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vered By Your Grace" panose="02000506000000020004" pitchFamily="2" charset="0"/>
                <a:cs typeface="Calibri" pitchFamily="34" charset="0"/>
              </a:rPr>
              <a:t>nationalism</a:t>
            </a:r>
            <a:endParaRPr lang="en-US" sz="3600" dirty="0">
              <a:latin typeface="Covered By Your Grace" panose="02000506000000020004" pitchFamily="2" charset="0"/>
              <a:cs typeface="Calibri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452870" y="3731972"/>
            <a:ext cx="4572000" cy="1449628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ts val="600"/>
              </a:spcBef>
            </a:pPr>
            <a:r>
              <a:rPr lang="en-US" sz="3600" dirty="0">
                <a:latin typeface="Covered By Your Grace" panose="02000506000000020004" pitchFamily="2" charset="0"/>
                <a:cs typeface="Calibri" pitchFamily="34" charset="0"/>
              </a:rPr>
              <a:t>But as America spread West, 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vered By Your Grace" panose="02000506000000020004" pitchFamily="2" charset="0"/>
                <a:cs typeface="Calibri" pitchFamily="34" charset="0"/>
              </a:rPr>
              <a:t>sectional issues </a:t>
            </a:r>
            <a:r>
              <a:rPr lang="en-US" sz="3600" dirty="0">
                <a:latin typeface="Covered By Your Grace" panose="02000506000000020004" pitchFamily="2" charset="0"/>
                <a:cs typeface="Calibri" pitchFamily="34" charset="0"/>
              </a:rPr>
              <a:t>over slavery grew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ardj.people.cofc.edu/Nature's%20Continent%20cop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6" b="-2"/>
          <a:stretch>
            <a:fillRect/>
          </a:stretch>
        </p:blipFill>
        <p:spPr bwMode="auto">
          <a:xfrm>
            <a:off x="225425" y="781050"/>
            <a:ext cx="8766175" cy="591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0" y="152399"/>
            <a:ext cx="9144000" cy="43704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800" dirty="0">
                <a:solidFill>
                  <a:srgbClr val="0000CC"/>
                </a:solidFill>
                <a:latin typeface="Covered By Your Grace" panose="02000506000000020004" pitchFamily="2" charset="0"/>
                <a:cs typeface="Calibri" pitchFamily="34" charset="0"/>
              </a:rPr>
              <a:t>America: The Story of Us  </a:t>
            </a:r>
            <a:r>
              <a:rPr lang="en-US" sz="2800" dirty="0">
                <a:latin typeface="Covered By Your Grace" panose="02000506000000020004" pitchFamily="2" charset="0"/>
                <a:cs typeface="Calibri" pitchFamily="34" charset="0"/>
                <a:hlinkClick r:id="rId4"/>
              </a:rPr>
              <a:t>Western </a:t>
            </a:r>
            <a:r>
              <a:rPr lang="en-US" sz="2800" dirty="0" smtClean="0">
                <a:latin typeface="Covered By Your Grace" panose="02000506000000020004" pitchFamily="2" charset="0"/>
                <a:cs typeface="Calibri" pitchFamily="34" charset="0"/>
                <a:hlinkClick r:id="rId4"/>
              </a:rPr>
              <a:t>expansion</a:t>
            </a:r>
            <a:endParaRPr lang="en-US" sz="2800" dirty="0">
              <a:latin typeface="Covered By Your Grace" panose="02000506000000020004" pitchFamily="2" charset="0"/>
              <a:cs typeface="Calibri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46" t="11458" r="12500" b="15625"/>
          <a:stretch>
            <a:fillRect/>
          </a:stretch>
        </p:blipFill>
        <p:spPr bwMode="auto">
          <a:xfrm>
            <a:off x="381000" y="0"/>
            <a:ext cx="8305800" cy="684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4" t="34186" r="78854" b="45523"/>
          <a:stretch>
            <a:fillRect/>
          </a:stretch>
        </p:blipFill>
        <p:spPr bwMode="auto">
          <a:xfrm>
            <a:off x="381000" y="4114800"/>
            <a:ext cx="24384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4516" name="AutoShape 4"/>
          <p:cNvSpPr>
            <a:spLocks noChangeArrowheads="1"/>
          </p:cNvSpPr>
          <p:nvPr/>
        </p:nvSpPr>
        <p:spPr bwMode="auto">
          <a:xfrm>
            <a:off x="3657600" y="609600"/>
            <a:ext cx="5334000" cy="1371600"/>
          </a:xfrm>
          <a:prstGeom prst="wedgeRectCallout">
            <a:avLst>
              <a:gd name="adj1" fmla="val 1644"/>
              <a:gd name="adj2" fmla="val 196227"/>
            </a:avLst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85000"/>
              </a:lnSpc>
            </a:pPr>
            <a:r>
              <a:rPr lang="en-US" sz="3600" dirty="0">
                <a:latin typeface="Covered By Your Grace" panose="02000506000000020004" pitchFamily="2" charset="0"/>
                <a:cs typeface="Calibri" pitchFamily="34" charset="0"/>
              </a:rPr>
              <a:t>Texans, led by 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vered By Your Grace" panose="02000506000000020004" pitchFamily="2" charset="0"/>
                <a:cs typeface="Calibri" pitchFamily="34" charset="0"/>
              </a:rPr>
              <a:t>Sam 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vered By Your Grace" panose="02000506000000020004" pitchFamily="2" charset="0"/>
                <a:cs typeface="Calibri" pitchFamily="34" charset="0"/>
              </a:rPr>
              <a:t>Houston</a:t>
            </a:r>
            <a:r>
              <a:rPr lang="en-US" sz="3600" dirty="0">
                <a:latin typeface="Covered By Your Grace" panose="02000506000000020004" pitchFamily="2" charset="0"/>
                <a:cs typeface="Calibri" pitchFamily="34" charset="0"/>
              </a:rPr>
              <a:t> </a:t>
            </a:r>
            <a:r>
              <a:rPr lang="en-US" sz="3600" dirty="0" smtClean="0">
                <a:latin typeface="Covered By Your Grace" panose="02000506000000020004" pitchFamily="2" charset="0"/>
                <a:cs typeface="Calibri" pitchFamily="34" charset="0"/>
              </a:rPr>
              <a:t>won </a:t>
            </a:r>
            <a:r>
              <a:rPr lang="en-US" sz="3600" dirty="0">
                <a:latin typeface="Covered By Your Grace" panose="02000506000000020004" pitchFamily="2" charset="0"/>
                <a:cs typeface="Calibri" pitchFamily="34" charset="0"/>
              </a:rPr>
              <a:t/>
            </a:r>
            <a:br>
              <a:rPr lang="en-US" sz="3600" dirty="0">
                <a:latin typeface="Covered By Your Grace" panose="02000506000000020004" pitchFamily="2" charset="0"/>
                <a:cs typeface="Calibri" pitchFamily="34" charset="0"/>
              </a:rPr>
            </a:br>
            <a:r>
              <a:rPr lang="en-US" sz="3600" dirty="0">
                <a:latin typeface="Covered By Your Grace" panose="02000506000000020004" pitchFamily="2" charset="0"/>
                <a:cs typeface="Calibri" pitchFamily="34" charset="0"/>
              </a:rPr>
              <a:t>their independence </a:t>
            </a:r>
            <a:r>
              <a:rPr lang="en-US" sz="3600" dirty="0" smtClean="0">
                <a:latin typeface="Covered By Your Grace" panose="02000506000000020004" pitchFamily="2" charset="0"/>
                <a:cs typeface="Calibri" pitchFamily="34" charset="0"/>
              </a:rPr>
              <a:t>from Mexico in </a:t>
            </a:r>
            <a:r>
              <a:rPr lang="en-US" sz="3600" dirty="0">
                <a:latin typeface="Covered By Your Grace" panose="02000506000000020004" pitchFamily="2" charset="0"/>
                <a:cs typeface="Calibri" pitchFamily="34" charset="0"/>
              </a:rPr>
              <a:t>1836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7" descr="800px-United_States_1836-03-1836-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3"/>
          <a:stretch>
            <a:fillRect/>
          </a:stretch>
        </p:blipFill>
        <p:spPr bwMode="auto">
          <a:xfrm>
            <a:off x="1588" y="152400"/>
            <a:ext cx="9142412" cy="651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6" name="AutoShape 8"/>
          <p:cNvSpPr>
            <a:spLocks noChangeArrowheads="1"/>
          </p:cNvSpPr>
          <p:nvPr/>
        </p:nvSpPr>
        <p:spPr bwMode="auto">
          <a:xfrm>
            <a:off x="381000" y="152400"/>
            <a:ext cx="7307263" cy="1371600"/>
          </a:xfrm>
          <a:prstGeom prst="wedgeRectCallout">
            <a:avLst>
              <a:gd name="adj1" fmla="val 4134"/>
              <a:gd name="adj2" fmla="val 284167"/>
            </a:avLst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85000"/>
              </a:lnSpc>
            </a:pPr>
            <a:r>
              <a:rPr lang="en-US" sz="3600" dirty="0">
                <a:latin typeface="Covered By Your Grace" panose="02000506000000020004" pitchFamily="2" charset="0"/>
                <a:cs typeface="Calibri" pitchFamily="34" charset="0"/>
              </a:rPr>
              <a:t>From 1836 to 1845, Texas was an independent nation; Sam Houston was </a:t>
            </a:r>
            <a:r>
              <a:rPr lang="en-US" sz="3600" dirty="0" smtClean="0">
                <a:latin typeface="Covered By Your Grace" panose="02000506000000020004" pitchFamily="2" charset="0"/>
                <a:cs typeface="Calibri" pitchFamily="34" charset="0"/>
              </a:rPr>
              <a:t>the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vered By Your Grace" panose="02000506000000020004" pitchFamily="2" charset="0"/>
                <a:cs typeface="Calibri" pitchFamily="34" charset="0"/>
              </a:rPr>
              <a:t> 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vered By Your Grace" panose="02000506000000020004" pitchFamily="2" charset="0"/>
                <a:cs typeface="Calibri" pitchFamily="34" charset="0"/>
              </a:rPr>
              <a:t>first president </a:t>
            </a:r>
            <a:r>
              <a:rPr lang="en-US" sz="3600" dirty="0">
                <a:latin typeface="Covered By Your Grace" panose="02000506000000020004" pitchFamily="2" charset="0"/>
                <a:cs typeface="Calibri" pitchFamily="34" charset="0"/>
              </a:rPr>
              <a:t>of the Republic of Texas</a:t>
            </a:r>
          </a:p>
        </p:txBody>
      </p:sp>
      <p:sp>
        <p:nvSpPr>
          <p:cNvPr id="63497" name="AutoShape 9"/>
          <p:cNvSpPr>
            <a:spLocks noChangeArrowheads="1"/>
          </p:cNvSpPr>
          <p:nvPr/>
        </p:nvSpPr>
        <p:spPr bwMode="auto">
          <a:xfrm>
            <a:off x="381000" y="1600199"/>
            <a:ext cx="7307263" cy="1425575"/>
          </a:xfrm>
          <a:prstGeom prst="wedgeRectCallout">
            <a:avLst>
              <a:gd name="adj1" fmla="val -894"/>
              <a:gd name="adj2" fmla="val 157765"/>
            </a:avLst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85000"/>
              </a:lnSpc>
            </a:pPr>
            <a:r>
              <a:rPr lang="en-US" sz="3600" dirty="0">
                <a:latin typeface="Covered By Your Grace" panose="02000506000000020004" pitchFamily="2" charset="0"/>
                <a:cs typeface="Calibri" pitchFamily="34" charset="0"/>
              </a:rPr>
              <a:t>In 1838, Houston invited the USA to 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vered By Your Grace" panose="02000506000000020004" pitchFamily="2" charset="0"/>
                <a:cs typeface="Calibri" pitchFamily="34" charset="0"/>
              </a:rPr>
              <a:t>annex Texas</a:t>
            </a:r>
            <a:r>
              <a:rPr lang="en-US" sz="3600" dirty="0">
                <a:latin typeface="Covered By Your Grace" panose="02000506000000020004" pitchFamily="2" charset="0"/>
                <a:cs typeface="Calibri" pitchFamily="34" charset="0"/>
              </a:rPr>
              <a:t>, but the debate over slavery kept America from adding Texas as a state</a:t>
            </a:r>
          </a:p>
        </p:txBody>
      </p:sp>
      <p:pic>
        <p:nvPicPr>
          <p:cNvPr id="63498" name="Picture 10" descr="Photo of SAM HOUSTON (1793-1863). &#10;Engraving, American, 1837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37"/>
          <a:stretch>
            <a:fillRect/>
          </a:stretch>
        </p:blipFill>
        <p:spPr bwMode="auto">
          <a:xfrm>
            <a:off x="5791200" y="3025775"/>
            <a:ext cx="3160713" cy="37560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3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3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34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6" grpId="0" animBg="1"/>
      <p:bldP spid="6349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://www.davidwalbert.com/wp-content/uploads/2011/07/political_parties_pos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09" t="4510" r="46284" b="71237"/>
          <a:stretch>
            <a:fillRect/>
          </a:stretch>
        </p:blipFill>
        <p:spPr bwMode="auto">
          <a:xfrm>
            <a:off x="0" y="2346325"/>
            <a:ext cx="9144000" cy="451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2400" y="76200"/>
            <a:ext cx="8839200" cy="10064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3600" dirty="0">
                <a:latin typeface="Covered By Your Grace" panose="02000506000000020004" pitchFamily="2" charset="0"/>
                <a:cs typeface="Calibri" pitchFamily="34" charset="0"/>
              </a:rPr>
              <a:t>Democrat 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vered By Your Grace" panose="02000506000000020004" pitchFamily="2" charset="0"/>
                <a:cs typeface="Calibri" pitchFamily="34" charset="0"/>
              </a:rPr>
              <a:t>James K. Polk </a:t>
            </a:r>
            <a:r>
              <a:rPr lang="en-US" sz="3600" dirty="0">
                <a:latin typeface="Covered By Your Grace" panose="02000506000000020004" pitchFamily="2" charset="0"/>
                <a:cs typeface="Calibri" pitchFamily="34" charset="0"/>
              </a:rPr>
              <a:t>won the election of 1844 and became the “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vered By Your Grace" panose="02000506000000020004" pitchFamily="2" charset="0"/>
                <a:cs typeface="Calibri" pitchFamily="34" charset="0"/>
              </a:rPr>
              <a:t>Manifest Destiny</a:t>
            </a:r>
            <a:r>
              <a:rPr lang="en-US" sz="3600" dirty="0">
                <a:latin typeface="Covered By Your Grace" panose="02000506000000020004" pitchFamily="2" charset="0"/>
                <a:cs typeface="Calibri" pitchFamily="34" charset="0"/>
              </a:rPr>
              <a:t>” president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419600" y="1069975"/>
            <a:ext cx="4572000" cy="1006429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buSzPct val="75000"/>
            </a:pPr>
            <a:r>
              <a:rPr lang="en-US" sz="3600">
                <a:latin typeface="Covered By Your Grace" panose="02000506000000020004" pitchFamily="2" charset="0"/>
                <a:cs typeface="Calibri" pitchFamily="34" charset="0"/>
              </a:rPr>
              <a:t>He wanted to end </a:t>
            </a:r>
            <a:br>
              <a:rPr lang="en-US" sz="3600">
                <a:latin typeface="Covered By Your Grace" panose="02000506000000020004" pitchFamily="2" charset="0"/>
                <a:cs typeface="Calibri" pitchFamily="34" charset="0"/>
              </a:rPr>
            </a:br>
            <a:r>
              <a:rPr lang="en-US" sz="3600">
                <a:latin typeface="Covered By Your Grace" panose="02000506000000020004" pitchFamily="2" charset="0"/>
                <a:cs typeface="Calibri" pitchFamily="34" charset="0"/>
              </a:rPr>
              <a:t>British claims to Oregon </a:t>
            </a:r>
          </a:p>
        </p:txBody>
      </p:sp>
      <p:pic>
        <p:nvPicPr>
          <p:cNvPr id="8" name="Picture 13" descr="James K. Polk portrait by Healy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100" y="2241550"/>
            <a:ext cx="3314700" cy="461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1844_Electoral_Ma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39"/>
          <a:stretch>
            <a:fillRect/>
          </a:stretch>
        </p:blipFill>
        <p:spPr bwMode="auto">
          <a:xfrm>
            <a:off x="118190" y="2239962"/>
            <a:ext cx="5495925" cy="461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069975"/>
            <a:ext cx="4114800" cy="1449628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buSzPct val="75000"/>
            </a:pPr>
            <a:r>
              <a:rPr lang="en-US" sz="3600" dirty="0">
                <a:latin typeface="Covered By Your Grace" panose="02000506000000020004" pitchFamily="2" charset="0"/>
                <a:cs typeface="Calibri" pitchFamily="34" charset="0"/>
              </a:rPr>
              <a:t>He urged Congress </a:t>
            </a:r>
            <a:r>
              <a:rPr lang="en-US" sz="3600" dirty="0" smtClean="0">
                <a:latin typeface="Covered By Your Grace" panose="02000506000000020004" pitchFamily="2" charset="0"/>
                <a:cs typeface="Calibri" pitchFamily="34" charset="0"/>
              </a:rPr>
              <a:t>to </a:t>
            </a:r>
            <a:r>
              <a:rPr lang="en-US" sz="3600" dirty="0">
                <a:latin typeface="Covered By Your Grace" panose="02000506000000020004" pitchFamily="2" charset="0"/>
                <a:cs typeface="Calibri" pitchFamily="34" charset="0"/>
              </a:rPr>
              <a:t>make Texas the </a:t>
            </a:r>
            <a:br>
              <a:rPr lang="en-US" sz="3600" dirty="0">
                <a:latin typeface="Covered By Your Grace" panose="02000506000000020004" pitchFamily="2" charset="0"/>
                <a:cs typeface="Calibri" pitchFamily="34" charset="0"/>
              </a:rPr>
            </a:br>
            <a:r>
              <a:rPr lang="en-US" sz="3600" dirty="0">
                <a:latin typeface="Covered By Your Grace" panose="02000506000000020004" pitchFamily="2" charset="0"/>
                <a:cs typeface="Calibri" pitchFamily="34" charset="0"/>
              </a:rPr>
              <a:t>28</a:t>
            </a:r>
            <a:r>
              <a:rPr lang="en-US" sz="3600" baseline="30000" dirty="0">
                <a:latin typeface="Covered By Your Grace" panose="02000506000000020004" pitchFamily="2" charset="0"/>
                <a:cs typeface="Calibri" pitchFamily="34" charset="0"/>
              </a:rPr>
              <a:t>th</a:t>
            </a:r>
            <a:r>
              <a:rPr lang="en-US" sz="3600" dirty="0">
                <a:latin typeface="Covered By Your Grace" panose="02000506000000020004" pitchFamily="2" charset="0"/>
                <a:cs typeface="Calibri" pitchFamily="34" charset="0"/>
              </a:rPr>
              <a:t> U.S. state in 1845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0" t="9808" r="15060" b="6250"/>
          <a:stretch>
            <a:fillRect/>
          </a:stretch>
        </p:blipFill>
        <p:spPr bwMode="auto">
          <a:xfrm>
            <a:off x="0" y="512763"/>
            <a:ext cx="9144000" cy="611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4114800" y="228600"/>
            <a:ext cx="4648200" cy="1219200"/>
          </a:xfrm>
          <a:prstGeom prst="wedgeRectCallout">
            <a:avLst>
              <a:gd name="adj1" fmla="val -46903"/>
              <a:gd name="adj2" fmla="val 331843"/>
            </a:avLst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sz="3200" dirty="0">
                <a:latin typeface="Covered By Your Grace" panose="02000506000000020004" pitchFamily="2" charset="0"/>
                <a:cs typeface="Calibri" pitchFamily="34" charset="0"/>
              </a:rPr>
              <a:t>When Texas was admitted </a:t>
            </a:r>
            <a:br>
              <a:rPr lang="en-US" sz="3200" dirty="0">
                <a:latin typeface="Covered By Your Grace" panose="02000506000000020004" pitchFamily="2" charset="0"/>
                <a:cs typeface="Calibri" pitchFamily="34" charset="0"/>
              </a:rPr>
            </a:br>
            <a:r>
              <a:rPr lang="en-US" sz="3200" dirty="0">
                <a:latin typeface="Covered By Your Grace" panose="02000506000000020004" pitchFamily="2" charset="0"/>
                <a:cs typeface="Calibri" pitchFamily="34" charset="0"/>
              </a:rPr>
              <a:t>into the Union in </a:t>
            </a: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vered By Your Grace" panose="02000506000000020004" pitchFamily="2" charset="0"/>
                <a:cs typeface="Calibri" pitchFamily="34" charset="0"/>
              </a:rPr>
              <a:t>1845, </a:t>
            </a:r>
            <a:r>
              <a:rPr lang="en-US" sz="3200" dirty="0">
                <a:latin typeface="Covered By Your Grace" panose="02000506000000020004" pitchFamily="2" charset="0"/>
                <a:cs typeface="Calibri" pitchFamily="34" charset="0"/>
              </a:rPr>
              <a:t/>
            </a:r>
            <a:br>
              <a:rPr lang="en-US" sz="3200" dirty="0">
                <a:latin typeface="Covered By Your Grace" panose="02000506000000020004" pitchFamily="2" charset="0"/>
                <a:cs typeface="Calibri" pitchFamily="34" charset="0"/>
              </a:rPr>
            </a:br>
            <a:r>
              <a:rPr lang="en-US" sz="3200" dirty="0">
                <a:latin typeface="Covered By Your Grace" panose="02000506000000020004" pitchFamily="2" charset="0"/>
                <a:cs typeface="Calibri" pitchFamily="34" charset="0"/>
              </a:rPr>
              <a:t>it came in as a slave state</a:t>
            </a:r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auto">
          <a:xfrm>
            <a:off x="3810000" y="1600200"/>
            <a:ext cx="5105400" cy="1219200"/>
          </a:xfrm>
          <a:prstGeom prst="wedgeRectCallout">
            <a:avLst>
              <a:gd name="adj1" fmla="val -79023"/>
              <a:gd name="adj2" fmla="val -15880"/>
            </a:avLst>
          </a:prstGeom>
          <a:solidFill>
            <a:srgbClr val="FFCC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sz="3200">
                <a:latin typeface="Covered By Your Grace" panose="02000506000000020004" pitchFamily="2" charset="0"/>
                <a:cs typeface="Calibri" pitchFamily="34" charset="0"/>
              </a:rPr>
              <a:t>To make Northerners happy, President Polk wanted to add Oregon as a free state, but…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638800" y="1371600"/>
            <a:ext cx="3505200" cy="3314700"/>
          </a:xfrm>
        </p:spPr>
        <p:txBody>
          <a:bodyPr/>
          <a:lstStyle/>
          <a:p>
            <a:r>
              <a:rPr lang="en-US" smtClean="0">
                <a:solidFill>
                  <a:schemeClr val="tx1"/>
                </a:solidFill>
                <a:latin typeface="Covered By Your Grace" panose="02000506000000020004" pitchFamily="2" charset="0"/>
                <a:cs typeface="Calibri" pitchFamily="34" charset="0"/>
              </a:rPr>
              <a:t>…Oregon was jointly occupied by the USA &amp; Britain </a:t>
            </a:r>
            <a:endParaRPr lang="en-US" sz="4800" smtClean="0">
              <a:solidFill>
                <a:schemeClr val="tx1"/>
              </a:solidFill>
              <a:latin typeface="Covered By Your Grace" panose="02000506000000020004" pitchFamily="2" charset="0"/>
              <a:cs typeface="Calibri" pitchFamily="34" charset="0"/>
            </a:endParaRPr>
          </a:p>
        </p:txBody>
      </p:sp>
      <p:pic>
        <p:nvPicPr>
          <p:cNvPr id="13315" name="Picture 3" descr="DIVI723326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5888" y="457200"/>
            <a:ext cx="5522912" cy="5791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6868" name="Freeform 4"/>
          <p:cNvSpPr>
            <a:spLocks/>
          </p:cNvSpPr>
          <p:nvPr/>
        </p:nvSpPr>
        <p:spPr bwMode="auto">
          <a:xfrm>
            <a:off x="877888" y="1090613"/>
            <a:ext cx="4419600" cy="4852987"/>
          </a:xfrm>
          <a:custGeom>
            <a:avLst/>
            <a:gdLst>
              <a:gd name="T0" fmla="*/ 2147483647 w 2784"/>
              <a:gd name="T1" fmla="*/ 2147483647 h 3057"/>
              <a:gd name="T2" fmla="*/ 2147483647 w 2784"/>
              <a:gd name="T3" fmla="*/ 2147483647 h 3057"/>
              <a:gd name="T4" fmla="*/ 2147483647 w 2784"/>
              <a:gd name="T5" fmla="*/ 2147483647 h 3057"/>
              <a:gd name="T6" fmla="*/ 2147483647 w 2784"/>
              <a:gd name="T7" fmla="*/ 2147483647 h 3057"/>
              <a:gd name="T8" fmla="*/ 2147483647 w 2784"/>
              <a:gd name="T9" fmla="*/ 2147483647 h 3057"/>
              <a:gd name="T10" fmla="*/ 2147483647 w 2784"/>
              <a:gd name="T11" fmla="*/ 2147483647 h 3057"/>
              <a:gd name="T12" fmla="*/ 2147483647 w 2784"/>
              <a:gd name="T13" fmla="*/ 2147483647 h 3057"/>
              <a:gd name="T14" fmla="*/ 2147483647 w 2784"/>
              <a:gd name="T15" fmla="*/ 2147483647 h 3057"/>
              <a:gd name="T16" fmla="*/ 2147483647 w 2784"/>
              <a:gd name="T17" fmla="*/ 2147483647 h 3057"/>
              <a:gd name="T18" fmla="*/ 2147483647 w 2784"/>
              <a:gd name="T19" fmla="*/ 2147483647 h 3057"/>
              <a:gd name="T20" fmla="*/ 2147483647 w 2784"/>
              <a:gd name="T21" fmla="*/ 2147483647 h 3057"/>
              <a:gd name="T22" fmla="*/ 2147483647 w 2784"/>
              <a:gd name="T23" fmla="*/ 2147483647 h 3057"/>
              <a:gd name="T24" fmla="*/ 2147483647 w 2784"/>
              <a:gd name="T25" fmla="*/ 2147483647 h 3057"/>
              <a:gd name="T26" fmla="*/ 2147483647 w 2784"/>
              <a:gd name="T27" fmla="*/ 2147483647 h 3057"/>
              <a:gd name="T28" fmla="*/ 2147483647 w 2784"/>
              <a:gd name="T29" fmla="*/ 2147483647 h 3057"/>
              <a:gd name="T30" fmla="*/ 2147483647 w 2784"/>
              <a:gd name="T31" fmla="*/ 2147483647 h 3057"/>
              <a:gd name="T32" fmla="*/ 2147483647 w 2784"/>
              <a:gd name="T33" fmla="*/ 2147483647 h 3057"/>
              <a:gd name="T34" fmla="*/ 2147483647 w 2784"/>
              <a:gd name="T35" fmla="*/ 2147483647 h 3057"/>
              <a:gd name="T36" fmla="*/ 2147483647 w 2784"/>
              <a:gd name="T37" fmla="*/ 2147483647 h 3057"/>
              <a:gd name="T38" fmla="*/ 2147483647 w 2784"/>
              <a:gd name="T39" fmla="*/ 2147483647 h 3057"/>
              <a:gd name="T40" fmla="*/ 2147483647 w 2784"/>
              <a:gd name="T41" fmla="*/ 2147483647 h 3057"/>
              <a:gd name="T42" fmla="*/ 2147483647 w 2784"/>
              <a:gd name="T43" fmla="*/ 2147483647 h 3057"/>
              <a:gd name="T44" fmla="*/ 2147483647 w 2784"/>
              <a:gd name="T45" fmla="*/ 2147483647 h 3057"/>
              <a:gd name="T46" fmla="*/ 2147483647 w 2784"/>
              <a:gd name="T47" fmla="*/ 2147483647 h 3057"/>
              <a:gd name="T48" fmla="*/ 2147483647 w 2784"/>
              <a:gd name="T49" fmla="*/ 2147483647 h 3057"/>
              <a:gd name="T50" fmla="*/ 2147483647 w 2784"/>
              <a:gd name="T51" fmla="*/ 2147483647 h 3057"/>
              <a:gd name="T52" fmla="*/ 2147483647 w 2784"/>
              <a:gd name="T53" fmla="*/ 2147483647 h 3057"/>
              <a:gd name="T54" fmla="*/ 2147483647 w 2784"/>
              <a:gd name="T55" fmla="*/ 2147483647 h 3057"/>
              <a:gd name="T56" fmla="*/ 2147483647 w 2784"/>
              <a:gd name="T57" fmla="*/ 2147483647 h 3057"/>
              <a:gd name="T58" fmla="*/ 2147483647 w 2784"/>
              <a:gd name="T59" fmla="*/ 2147483647 h 3057"/>
              <a:gd name="T60" fmla="*/ 2147483647 w 2784"/>
              <a:gd name="T61" fmla="*/ 2147483647 h 3057"/>
              <a:gd name="T62" fmla="*/ 2147483647 w 2784"/>
              <a:gd name="T63" fmla="*/ 2147483647 h 3057"/>
              <a:gd name="T64" fmla="*/ 2147483647 w 2784"/>
              <a:gd name="T65" fmla="*/ 2147483647 h 3057"/>
              <a:gd name="T66" fmla="*/ 2147483647 w 2784"/>
              <a:gd name="T67" fmla="*/ 2147483647 h 3057"/>
              <a:gd name="T68" fmla="*/ 2147483647 w 2784"/>
              <a:gd name="T69" fmla="*/ 2147483647 h 3057"/>
              <a:gd name="T70" fmla="*/ 2147483647 w 2784"/>
              <a:gd name="T71" fmla="*/ 2147483647 h 3057"/>
              <a:gd name="T72" fmla="*/ 2147483647 w 2784"/>
              <a:gd name="T73" fmla="*/ 2147483647 h 3057"/>
              <a:gd name="T74" fmla="*/ 2147483647 w 2784"/>
              <a:gd name="T75" fmla="*/ 2147483647 h 3057"/>
              <a:gd name="T76" fmla="*/ 2147483647 w 2784"/>
              <a:gd name="T77" fmla="*/ 2147483647 h 3057"/>
              <a:gd name="T78" fmla="*/ 2147483647 w 2784"/>
              <a:gd name="T79" fmla="*/ 2147483647 h 3057"/>
              <a:gd name="T80" fmla="*/ 2147483647 w 2784"/>
              <a:gd name="T81" fmla="*/ 2147483647 h 3057"/>
              <a:gd name="T82" fmla="*/ 2147483647 w 2784"/>
              <a:gd name="T83" fmla="*/ 2147483647 h 3057"/>
              <a:gd name="T84" fmla="*/ 2147483647 w 2784"/>
              <a:gd name="T85" fmla="*/ 2147483647 h 3057"/>
              <a:gd name="T86" fmla="*/ 2147483647 w 2784"/>
              <a:gd name="T87" fmla="*/ 2147483647 h 3057"/>
              <a:gd name="T88" fmla="*/ 2147483647 w 2784"/>
              <a:gd name="T89" fmla="*/ 2147483647 h 3057"/>
              <a:gd name="T90" fmla="*/ 2147483647 w 2784"/>
              <a:gd name="T91" fmla="*/ 2147483647 h 3057"/>
              <a:gd name="T92" fmla="*/ 2147483647 w 2784"/>
              <a:gd name="T93" fmla="*/ 2147483647 h 3057"/>
              <a:gd name="T94" fmla="*/ 2147483647 w 2784"/>
              <a:gd name="T95" fmla="*/ 2147483647 h 3057"/>
              <a:gd name="T96" fmla="*/ 2147483647 w 2784"/>
              <a:gd name="T97" fmla="*/ 2147483647 h 3057"/>
              <a:gd name="T98" fmla="*/ 2147483647 w 2784"/>
              <a:gd name="T99" fmla="*/ 2147483647 h 3057"/>
              <a:gd name="T100" fmla="*/ 2147483647 w 2784"/>
              <a:gd name="T101" fmla="*/ 2147483647 h 3057"/>
              <a:gd name="T102" fmla="*/ 2147483647 w 2784"/>
              <a:gd name="T103" fmla="*/ 2147483647 h 3057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2784" h="3057">
                <a:moveTo>
                  <a:pt x="155" y="23"/>
                </a:moveTo>
                <a:cubicBezTo>
                  <a:pt x="120" y="32"/>
                  <a:pt x="106" y="32"/>
                  <a:pt x="86" y="62"/>
                </a:cubicBezTo>
                <a:cubicBezTo>
                  <a:pt x="81" y="77"/>
                  <a:pt x="68" y="101"/>
                  <a:pt x="86" y="116"/>
                </a:cubicBezTo>
                <a:cubicBezTo>
                  <a:pt x="98" y="127"/>
                  <a:pt x="132" y="132"/>
                  <a:pt x="132" y="132"/>
                </a:cubicBezTo>
                <a:cubicBezTo>
                  <a:pt x="129" y="139"/>
                  <a:pt x="130" y="150"/>
                  <a:pt x="124" y="155"/>
                </a:cubicBezTo>
                <a:cubicBezTo>
                  <a:pt x="109" y="171"/>
                  <a:pt x="40" y="184"/>
                  <a:pt x="25" y="186"/>
                </a:cubicBezTo>
                <a:cubicBezTo>
                  <a:pt x="0" y="223"/>
                  <a:pt x="40" y="307"/>
                  <a:pt x="63" y="342"/>
                </a:cubicBezTo>
                <a:cubicBezTo>
                  <a:pt x="76" y="468"/>
                  <a:pt x="43" y="355"/>
                  <a:pt x="185" y="365"/>
                </a:cubicBezTo>
                <a:cubicBezTo>
                  <a:pt x="183" y="383"/>
                  <a:pt x="185" y="403"/>
                  <a:pt x="178" y="419"/>
                </a:cubicBezTo>
                <a:cubicBezTo>
                  <a:pt x="174" y="428"/>
                  <a:pt x="161" y="428"/>
                  <a:pt x="155" y="434"/>
                </a:cubicBezTo>
                <a:cubicBezTo>
                  <a:pt x="148" y="441"/>
                  <a:pt x="144" y="450"/>
                  <a:pt x="139" y="458"/>
                </a:cubicBezTo>
                <a:cubicBezTo>
                  <a:pt x="127" y="495"/>
                  <a:pt x="214" y="537"/>
                  <a:pt x="224" y="575"/>
                </a:cubicBezTo>
                <a:cubicBezTo>
                  <a:pt x="227" y="606"/>
                  <a:pt x="144" y="636"/>
                  <a:pt x="170" y="660"/>
                </a:cubicBezTo>
                <a:cubicBezTo>
                  <a:pt x="184" y="672"/>
                  <a:pt x="216" y="691"/>
                  <a:pt x="216" y="691"/>
                </a:cubicBezTo>
                <a:cubicBezTo>
                  <a:pt x="238" y="724"/>
                  <a:pt x="281" y="839"/>
                  <a:pt x="239" y="854"/>
                </a:cubicBezTo>
                <a:cubicBezTo>
                  <a:pt x="236" y="869"/>
                  <a:pt x="743" y="1521"/>
                  <a:pt x="759" y="1544"/>
                </a:cubicBezTo>
                <a:cubicBezTo>
                  <a:pt x="774" y="1568"/>
                  <a:pt x="436" y="1097"/>
                  <a:pt x="331" y="993"/>
                </a:cubicBezTo>
                <a:cubicBezTo>
                  <a:pt x="321" y="1096"/>
                  <a:pt x="215" y="910"/>
                  <a:pt x="124" y="924"/>
                </a:cubicBezTo>
                <a:cubicBezTo>
                  <a:pt x="127" y="947"/>
                  <a:pt x="122" y="972"/>
                  <a:pt x="132" y="993"/>
                </a:cubicBezTo>
                <a:cubicBezTo>
                  <a:pt x="135" y="1001"/>
                  <a:pt x="148" y="981"/>
                  <a:pt x="155" y="986"/>
                </a:cubicBezTo>
                <a:cubicBezTo>
                  <a:pt x="169" y="996"/>
                  <a:pt x="175" y="1016"/>
                  <a:pt x="185" y="1032"/>
                </a:cubicBezTo>
                <a:cubicBezTo>
                  <a:pt x="194" y="1046"/>
                  <a:pt x="193" y="1064"/>
                  <a:pt x="201" y="1078"/>
                </a:cubicBezTo>
                <a:cubicBezTo>
                  <a:pt x="210" y="1094"/>
                  <a:pt x="231" y="1125"/>
                  <a:pt x="231" y="1125"/>
                </a:cubicBezTo>
                <a:cubicBezTo>
                  <a:pt x="239" y="1152"/>
                  <a:pt x="253" y="1247"/>
                  <a:pt x="285" y="1257"/>
                </a:cubicBezTo>
                <a:cubicBezTo>
                  <a:pt x="310" y="1265"/>
                  <a:pt x="330" y="1273"/>
                  <a:pt x="353" y="1288"/>
                </a:cubicBezTo>
                <a:cubicBezTo>
                  <a:pt x="357" y="1321"/>
                  <a:pt x="354" y="1358"/>
                  <a:pt x="369" y="1389"/>
                </a:cubicBezTo>
                <a:cubicBezTo>
                  <a:pt x="385" y="1423"/>
                  <a:pt x="432" y="1432"/>
                  <a:pt x="461" y="1451"/>
                </a:cubicBezTo>
                <a:cubicBezTo>
                  <a:pt x="471" y="1483"/>
                  <a:pt x="488" y="1516"/>
                  <a:pt x="506" y="1544"/>
                </a:cubicBezTo>
                <a:cubicBezTo>
                  <a:pt x="508" y="1632"/>
                  <a:pt x="514" y="1721"/>
                  <a:pt x="514" y="1808"/>
                </a:cubicBezTo>
                <a:cubicBezTo>
                  <a:pt x="514" y="1904"/>
                  <a:pt x="513" y="2000"/>
                  <a:pt x="506" y="2095"/>
                </a:cubicBezTo>
                <a:cubicBezTo>
                  <a:pt x="505" y="2112"/>
                  <a:pt x="491" y="2142"/>
                  <a:pt x="491" y="2142"/>
                </a:cubicBezTo>
                <a:cubicBezTo>
                  <a:pt x="489" y="2172"/>
                  <a:pt x="487" y="2204"/>
                  <a:pt x="483" y="2235"/>
                </a:cubicBezTo>
                <a:cubicBezTo>
                  <a:pt x="480" y="2261"/>
                  <a:pt x="461" y="2280"/>
                  <a:pt x="452" y="2304"/>
                </a:cubicBezTo>
                <a:cubicBezTo>
                  <a:pt x="439" y="2343"/>
                  <a:pt x="434" y="2383"/>
                  <a:pt x="422" y="2421"/>
                </a:cubicBezTo>
                <a:cubicBezTo>
                  <a:pt x="420" y="2432"/>
                  <a:pt x="418" y="2487"/>
                  <a:pt x="407" y="2507"/>
                </a:cubicBezTo>
                <a:cubicBezTo>
                  <a:pt x="394" y="2531"/>
                  <a:pt x="370" y="2550"/>
                  <a:pt x="361" y="2576"/>
                </a:cubicBezTo>
                <a:cubicBezTo>
                  <a:pt x="347" y="2614"/>
                  <a:pt x="355" y="2592"/>
                  <a:pt x="338" y="2646"/>
                </a:cubicBezTo>
                <a:cubicBezTo>
                  <a:pt x="336" y="2654"/>
                  <a:pt x="331" y="2669"/>
                  <a:pt x="331" y="2669"/>
                </a:cubicBezTo>
                <a:cubicBezTo>
                  <a:pt x="333" y="2742"/>
                  <a:pt x="282" y="2842"/>
                  <a:pt x="338" y="2887"/>
                </a:cubicBezTo>
                <a:cubicBezTo>
                  <a:pt x="407" y="2943"/>
                  <a:pt x="361" y="2894"/>
                  <a:pt x="346" y="2894"/>
                </a:cubicBezTo>
                <a:cubicBezTo>
                  <a:pt x="382" y="2897"/>
                  <a:pt x="325" y="2890"/>
                  <a:pt x="361" y="2894"/>
                </a:cubicBezTo>
                <a:cubicBezTo>
                  <a:pt x="386" y="2903"/>
                  <a:pt x="336" y="2878"/>
                  <a:pt x="361" y="2887"/>
                </a:cubicBezTo>
                <a:cubicBezTo>
                  <a:pt x="361" y="2926"/>
                  <a:pt x="353" y="2894"/>
                  <a:pt x="384" y="2894"/>
                </a:cubicBezTo>
                <a:cubicBezTo>
                  <a:pt x="541" y="2912"/>
                  <a:pt x="980" y="2972"/>
                  <a:pt x="1676" y="3042"/>
                </a:cubicBezTo>
                <a:cubicBezTo>
                  <a:pt x="2294" y="3057"/>
                  <a:pt x="2734" y="3026"/>
                  <a:pt x="2761" y="3034"/>
                </a:cubicBezTo>
                <a:cubicBezTo>
                  <a:pt x="2777" y="3039"/>
                  <a:pt x="2784" y="3049"/>
                  <a:pt x="2784" y="3049"/>
                </a:cubicBezTo>
                <a:cubicBezTo>
                  <a:pt x="2768" y="3042"/>
                  <a:pt x="2438" y="3044"/>
                  <a:pt x="2761" y="3034"/>
                </a:cubicBezTo>
                <a:cubicBezTo>
                  <a:pt x="2774" y="3034"/>
                  <a:pt x="2717" y="2973"/>
                  <a:pt x="2715" y="2972"/>
                </a:cubicBezTo>
                <a:cubicBezTo>
                  <a:pt x="2698" y="2944"/>
                  <a:pt x="2674" y="2936"/>
                  <a:pt x="2654" y="2910"/>
                </a:cubicBezTo>
                <a:cubicBezTo>
                  <a:pt x="2610" y="2852"/>
                  <a:pt x="2610" y="2798"/>
                  <a:pt x="2547" y="2755"/>
                </a:cubicBezTo>
                <a:cubicBezTo>
                  <a:pt x="2542" y="2747"/>
                  <a:pt x="2538" y="2738"/>
                  <a:pt x="2531" y="2731"/>
                </a:cubicBezTo>
                <a:cubicBezTo>
                  <a:pt x="2525" y="2725"/>
                  <a:pt x="2514" y="2723"/>
                  <a:pt x="2508" y="2716"/>
                </a:cubicBezTo>
                <a:cubicBezTo>
                  <a:pt x="2478" y="2681"/>
                  <a:pt x="2476" y="2654"/>
                  <a:pt x="2440" y="2631"/>
                </a:cubicBezTo>
                <a:cubicBezTo>
                  <a:pt x="2420" y="2572"/>
                  <a:pt x="2449" y="2643"/>
                  <a:pt x="2410" y="2592"/>
                </a:cubicBezTo>
                <a:cubicBezTo>
                  <a:pt x="2400" y="2579"/>
                  <a:pt x="2404" y="2558"/>
                  <a:pt x="2394" y="2545"/>
                </a:cubicBezTo>
                <a:cubicBezTo>
                  <a:pt x="2388" y="2537"/>
                  <a:pt x="2378" y="2535"/>
                  <a:pt x="2371" y="2530"/>
                </a:cubicBezTo>
                <a:cubicBezTo>
                  <a:pt x="2350" y="2497"/>
                  <a:pt x="2345" y="2503"/>
                  <a:pt x="2310" y="2491"/>
                </a:cubicBezTo>
                <a:cubicBezTo>
                  <a:pt x="2244" y="2498"/>
                  <a:pt x="2182" y="2507"/>
                  <a:pt x="2119" y="2530"/>
                </a:cubicBezTo>
                <a:cubicBezTo>
                  <a:pt x="2091" y="2527"/>
                  <a:pt x="2062" y="2530"/>
                  <a:pt x="2035" y="2522"/>
                </a:cubicBezTo>
                <a:cubicBezTo>
                  <a:pt x="2017" y="2517"/>
                  <a:pt x="2053" y="2492"/>
                  <a:pt x="2011" y="2470"/>
                </a:cubicBezTo>
                <a:cubicBezTo>
                  <a:pt x="2001" y="2455"/>
                  <a:pt x="1968" y="2460"/>
                  <a:pt x="1958" y="2445"/>
                </a:cubicBezTo>
                <a:cubicBezTo>
                  <a:pt x="1953" y="2437"/>
                  <a:pt x="1989" y="2406"/>
                  <a:pt x="1989" y="2406"/>
                </a:cubicBezTo>
                <a:cubicBezTo>
                  <a:pt x="1992" y="2362"/>
                  <a:pt x="1952" y="2366"/>
                  <a:pt x="1957" y="2321"/>
                </a:cubicBezTo>
                <a:cubicBezTo>
                  <a:pt x="1965" y="2236"/>
                  <a:pt x="2134" y="2206"/>
                  <a:pt x="2181" y="2204"/>
                </a:cubicBezTo>
                <a:cubicBezTo>
                  <a:pt x="2200" y="2146"/>
                  <a:pt x="2141" y="2214"/>
                  <a:pt x="2134" y="2095"/>
                </a:cubicBezTo>
                <a:cubicBezTo>
                  <a:pt x="2128" y="2000"/>
                  <a:pt x="2146" y="1944"/>
                  <a:pt x="2073" y="1894"/>
                </a:cubicBezTo>
                <a:cubicBezTo>
                  <a:pt x="2056" y="1868"/>
                  <a:pt x="2037" y="1861"/>
                  <a:pt x="2027" y="1832"/>
                </a:cubicBezTo>
                <a:cubicBezTo>
                  <a:pt x="2025" y="1792"/>
                  <a:pt x="2029" y="1753"/>
                  <a:pt x="2020" y="1715"/>
                </a:cubicBezTo>
                <a:cubicBezTo>
                  <a:pt x="2013" y="1686"/>
                  <a:pt x="1973" y="1645"/>
                  <a:pt x="1951" y="1622"/>
                </a:cubicBezTo>
                <a:cubicBezTo>
                  <a:pt x="1948" y="1615"/>
                  <a:pt x="1946" y="1606"/>
                  <a:pt x="1943" y="1599"/>
                </a:cubicBezTo>
                <a:cubicBezTo>
                  <a:pt x="1939" y="1590"/>
                  <a:pt x="1932" y="1584"/>
                  <a:pt x="1928" y="1575"/>
                </a:cubicBezTo>
                <a:cubicBezTo>
                  <a:pt x="1921" y="1560"/>
                  <a:pt x="1913" y="1529"/>
                  <a:pt x="1913" y="1529"/>
                </a:cubicBezTo>
                <a:cubicBezTo>
                  <a:pt x="1911" y="1519"/>
                  <a:pt x="1906" y="1468"/>
                  <a:pt x="1897" y="1451"/>
                </a:cubicBezTo>
                <a:cubicBezTo>
                  <a:pt x="1888" y="1435"/>
                  <a:pt x="1867" y="1405"/>
                  <a:pt x="1867" y="1405"/>
                </a:cubicBezTo>
                <a:cubicBezTo>
                  <a:pt x="1841" y="1324"/>
                  <a:pt x="1886" y="1214"/>
                  <a:pt x="1790" y="1179"/>
                </a:cubicBezTo>
                <a:cubicBezTo>
                  <a:pt x="1747" y="1116"/>
                  <a:pt x="1803" y="1193"/>
                  <a:pt x="1752" y="1141"/>
                </a:cubicBezTo>
                <a:cubicBezTo>
                  <a:pt x="1701" y="1088"/>
                  <a:pt x="1775" y="1144"/>
                  <a:pt x="1714" y="1102"/>
                </a:cubicBezTo>
                <a:cubicBezTo>
                  <a:pt x="1704" y="1087"/>
                  <a:pt x="1693" y="1071"/>
                  <a:pt x="1683" y="1056"/>
                </a:cubicBezTo>
                <a:cubicBezTo>
                  <a:pt x="1678" y="1048"/>
                  <a:pt x="1668" y="1032"/>
                  <a:pt x="1668" y="1032"/>
                </a:cubicBezTo>
                <a:cubicBezTo>
                  <a:pt x="1654" y="988"/>
                  <a:pt x="1658" y="971"/>
                  <a:pt x="1622" y="947"/>
                </a:cubicBezTo>
                <a:cubicBezTo>
                  <a:pt x="1602" y="916"/>
                  <a:pt x="1591" y="920"/>
                  <a:pt x="1561" y="900"/>
                </a:cubicBezTo>
                <a:cubicBezTo>
                  <a:pt x="1547" y="855"/>
                  <a:pt x="1539" y="854"/>
                  <a:pt x="1492" y="838"/>
                </a:cubicBezTo>
                <a:cubicBezTo>
                  <a:pt x="1475" y="832"/>
                  <a:pt x="1446" y="807"/>
                  <a:pt x="1446" y="807"/>
                </a:cubicBezTo>
                <a:cubicBezTo>
                  <a:pt x="1444" y="776"/>
                  <a:pt x="1455" y="718"/>
                  <a:pt x="1423" y="691"/>
                </a:cubicBezTo>
                <a:cubicBezTo>
                  <a:pt x="1409" y="678"/>
                  <a:pt x="1393" y="671"/>
                  <a:pt x="1377" y="660"/>
                </a:cubicBezTo>
                <a:cubicBezTo>
                  <a:pt x="1370" y="655"/>
                  <a:pt x="1355" y="644"/>
                  <a:pt x="1355" y="644"/>
                </a:cubicBezTo>
                <a:cubicBezTo>
                  <a:pt x="1344" y="628"/>
                  <a:pt x="1329" y="615"/>
                  <a:pt x="1324" y="597"/>
                </a:cubicBezTo>
                <a:cubicBezTo>
                  <a:pt x="1319" y="581"/>
                  <a:pt x="1315" y="563"/>
                  <a:pt x="1301" y="551"/>
                </a:cubicBezTo>
                <a:cubicBezTo>
                  <a:pt x="1295" y="546"/>
                  <a:pt x="1286" y="545"/>
                  <a:pt x="1278" y="543"/>
                </a:cubicBezTo>
                <a:cubicBezTo>
                  <a:pt x="1264" y="505"/>
                  <a:pt x="1273" y="528"/>
                  <a:pt x="1255" y="474"/>
                </a:cubicBezTo>
                <a:cubicBezTo>
                  <a:pt x="1252" y="463"/>
                  <a:pt x="1239" y="459"/>
                  <a:pt x="1232" y="450"/>
                </a:cubicBezTo>
                <a:cubicBezTo>
                  <a:pt x="1227" y="443"/>
                  <a:pt x="1224" y="433"/>
                  <a:pt x="1217" y="427"/>
                </a:cubicBezTo>
                <a:cubicBezTo>
                  <a:pt x="1204" y="417"/>
                  <a:pt x="1186" y="417"/>
                  <a:pt x="1172" y="411"/>
                </a:cubicBezTo>
                <a:cubicBezTo>
                  <a:pt x="1158" y="376"/>
                  <a:pt x="1157" y="335"/>
                  <a:pt x="1140" y="302"/>
                </a:cubicBezTo>
                <a:cubicBezTo>
                  <a:pt x="1083" y="187"/>
                  <a:pt x="1125" y="256"/>
                  <a:pt x="1118" y="256"/>
                </a:cubicBezTo>
                <a:cubicBezTo>
                  <a:pt x="1140" y="256"/>
                  <a:pt x="1162" y="293"/>
                  <a:pt x="1110" y="256"/>
                </a:cubicBezTo>
                <a:cubicBezTo>
                  <a:pt x="1097" y="247"/>
                  <a:pt x="1141" y="269"/>
                  <a:pt x="1125" y="264"/>
                </a:cubicBezTo>
                <a:cubicBezTo>
                  <a:pt x="1026" y="231"/>
                  <a:pt x="276" y="54"/>
                  <a:pt x="162" y="47"/>
                </a:cubicBezTo>
                <a:cubicBezTo>
                  <a:pt x="112" y="38"/>
                  <a:pt x="196" y="33"/>
                  <a:pt x="147" y="16"/>
                </a:cubicBezTo>
                <a:cubicBezTo>
                  <a:pt x="102" y="0"/>
                  <a:pt x="193" y="46"/>
                  <a:pt x="147" y="31"/>
                </a:cubicBezTo>
                <a:cubicBezTo>
                  <a:pt x="140" y="28"/>
                  <a:pt x="155" y="23"/>
                  <a:pt x="155" y="23"/>
                </a:cubicBezTo>
                <a:cubicBezTo>
                  <a:pt x="133" y="8"/>
                  <a:pt x="162" y="43"/>
                  <a:pt x="139" y="31"/>
                </a:cubicBezTo>
                <a:cubicBezTo>
                  <a:pt x="132" y="28"/>
                  <a:pt x="109" y="27"/>
                  <a:pt x="116" y="23"/>
                </a:cubicBezTo>
                <a:cubicBezTo>
                  <a:pt x="128" y="18"/>
                  <a:pt x="142" y="23"/>
                  <a:pt x="155" y="23"/>
                </a:cubicBezTo>
                <a:close/>
              </a:path>
            </a:pathLst>
          </a:custGeom>
          <a:solidFill>
            <a:srgbClr val="0000FF">
              <a:alpha val="34901"/>
            </a:srgbClr>
          </a:solidFill>
          <a:ln w="76200" cap="flat" cmpd="sng">
            <a:solidFill>
              <a:srgbClr val="0000FF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6869" name="Freeform 5"/>
          <p:cNvSpPr>
            <a:spLocks/>
          </p:cNvSpPr>
          <p:nvPr/>
        </p:nvSpPr>
        <p:spPr bwMode="auto">
          <a:xfrm>
            <a:off x="1335088" y="3429000"/>
            <a:ext cx="3962400" cy="2514600"/>
          </a:xfrm>
          <a:custGeom>
            <a:avLst/>
            <a:gdLst>
              <a:gd name="T0" fmla="*/ 2147483647 w 2995"/>
              <a:gd name="T1" fmla="*/ 2147483647 h 1965"/>
              <a:gd name="T2" fmla="*/ 2147483647 w 2995"/>
              <a:gd name="T3" fmla="*/ 0 h 1965"/>
              <a:gd name="T4" fmla="*/ 2147483647 w 2995"/>
              <a:gd name="T5" fmla="*/ 2147483647 h 1965"/>
              <a:gd name="T6" fmla="*/ 2147483647 w 2995"/>
              <a:gd name="T7" fmla="*/ 2147483647 h 1965"/>
              <a:gd name="T8" fmla="*/ 2147483647 w 2995"/>
              <a:gd name="T9" fmla="*/ 2147483647 h 1965"/>
              <a:gd name="T10" fmla="*/ 2147483647 w 2995"/>
              <a:gd name="T11" fmla="*/ 2147483647 h 1965"/>
              <a:gd name="T12" fmla="*/ 2147483647 w 2995"/>
              <a:gd name="T13" fmla="*/ 2147483647 h 1965"/>
              <a:gd name="T14" fmla="*/ 2147483647 w 2995"/>
              <a:gd name="T15" fmla="*/ 2147483647 h 1965"/>
              <a:gd name="T16" fmla="*/ 2147483647 w 2995"/>
              <a:gd name="T17" fmla="*/ 2147483647 h 1965"/>
              <a:gd name="T18" fmla="*/ 2147483647 w 2995"/>
              <a:gd name="T19" fmla="*/ 2147483647 h 1965"/>
              <a:gd name="T20" fmla="*/ 2147483647 w 2995"/>
              <a:gd name="T21" fmla="*/ 2147483647 h 1965"/>
              <a:gd name="T22" fmla="*/ 2147483647 w 2995"/>
              <a:gd name="T23" fmla="*/ 2147483647 h 1965"/>
              <a:gd name="T24" fmla="*/ 2147483647 w 2995"/>
              <a:gd name="T25" fmla="*/ 2147483647 h 1965"/>
              <a:gd name="T26" fmla="*/ 2147483647 w 2995"/>
              <a:gd name="T27" fmla="*/ 2147483647 h 1965"/>
              <a:gd name="T28" fmla="*/ 2147483647 w 2995"/>
              <a:gd name="T29" fmla="*/ 2147483647 h 1965"/>
              <a:gd name="T30" fmla="*/ 2147483647 w 2995"/>
              <a:gd name="T31" fmla="*/ 2147483647 h 1965"/>
              <a:gd name="T32" fmla="*/ 2147483647 w 2995"/>
              <a:gd name="T33" fmla="*/ 2147483647 h 1965"/>
              <a:gd name="T34" fmla="*/ 2147483647 w 2995"/>
              <a:gd name="T35" fmla="*/ 2147483647 h 1965"/>
              <a:gd name="T36" fmla="*/ 2147483647 w 2995"/>
              <a:gd name="T37" fmla="*/ 2147483647 h 1965"/>
              <a:gd name="T38" fmla="*/ 2147483647 w 2995"/>
              <a:gd name="T39" fmla="*/ 2147483647 h 1965"/>
              <a:gd name="T40" fmla="*/ 2147483647 w 2995"/>
              <a:gd name="T41" fmla="*/ 2147483647 h 1965"/>
              <a:gd name="T42" fmla="*/ 2147483647 w 2995"/>
              <a:gd name="T43" fmla="*/ 2147483647 h 1965"/>
              <a:gd name="T44" fmla="*/ 2147483647 w 2995"/>
              <a:gd name="T45" fmla="*/ 2147483647 h 1965"/>
              <a:gd name="T46" fmla="*/ 2147483647 w 2995"/>
              <a:gd name="T47" fmla="*/ 2147483647 h 1965"/>
              <a:gd name="T48" fmla="*/ 2147483647 w 2995"/>
              <a:gd name="T49" fmla="*/ 2147483647 h 1965"/>
              <a:gd name="T50" fmla="*/ 2147483647 w 2995"/>
              <a:gd name="T51" fmla="*/ 2147483647 h 1965"/>
              <a:gd name="T52" fmla="*/ 2147483647 w 2995"/>
              <a:gd name="T53" fmla="*/ 2147483647 h 1965"/>
              <a:gd name="T54" fmla="*/ 2147483647 w 2995"/>
              <a:gd name="T55" fmla="*/ 2147483647 h 1965"/>
              <a:gd name="T56" fmla="*/ 2147483647 w 2995"/>
              <a:gd name="T57" fmla="*/ 2147483647 h 1965"/>
              <a:gd name="T58" fmla="*/ 2147483647 w 2995"/>
              <a:gd name="T59" fmla="*/ 2147483647 h 1965"/>
              <a:gd name="T60" fmla="*/ 2147483647 w 2995"/>
              <a:gd name="T61" fmla="*/ 2147483647 h 1965"/>
              <a:gd name="T62" fmla="*/ 2147483647 w 2995"/>
              <a:gd name="T63" fmla="*/ 2147483647 h 1965"/>
              <a:gd name="T64" fmla="*/ 2147483647 w 2995"/>
              <a:gd name="T65" fmla="*/ 2147483647 h 1965"/>
              <a:gd name="T66" fmla="*/ 2147483647 w 2995"/>
              <a:gd name="T67" fmla="*/ 2147483647 h 1965"/>
              <a:gd name="T68" fmla="*/ 2147483647 w 2995"/>
              <a:gd name="T69" fmla="*/ 2147483647 h 1965"/>
              <a:gd name="T70" fmla="*/ 2147483647 w 2995"/>
              <a:gd name="T71" fmla="*/ 2147483647 h 1965"/>
              <a:gd name="T72" fmla="*/ 2147483647 w 2995"/>
              <a:gd name="T73" fmla="*/ 2147483647 h 1965"/>
              <a:gd name="T74" fmla="*/ 2147483647 w 2995"/>
              <a:gd name="T75" fmla="*/ 2147483647 h 1965"/>
              <a:gd name="T76" fmla="*/ 2147483647 w 2995"/>
              <a:gd name="T77" fmla="*/ 2147483647 h 1965"/>
              <a:gd name="T78" fmla="*/ 2147483647 w 2995"/>
              <a:gd name="T79" fmla="*/ 2147483647 h 1965"/>
              <a:gd name="T80" fmla="*/ 2147483647 w 2995"/>
              <a:gd name="T81" fmla="*/ 2147483647 h 1965"/>
              <a:gd name="T82" fmla="*/ 2147483647 w 2995"/>
              <a:gd name="T83" fmla="*/ 2147483647 h 1965"/>
              <a:gd name="T84" fmla="*/ 2147483647 w 2995"/>
              <a:gd name="T85" fmla="*/ 2147483647 h 1965"/>
              <a:gd name="T86" fmla="*/ 2147483647 w 2995"/>
              <a:gd name="T87" fmla="*/ 2147483647 h 1965"/>
              <a:gd name="T88" fmla="*/ 2147483647 w 2995"/>
              <a:gd name="T89" fmla="*/ 2147483647 h 1965"/>
              <a:gd name="T90" fmla="*/ 2147483647 w 2995"/>
              <a:gd name="T91" fmla="*/ 2147483647 h 1965"/>
              <a:gd name="T92" fmla="*/ 2147483647 w 2995"/>
              <a:gd name="T93" fmla="*/ 2147483647 h 1965"/>
              <a:gd name="T94" fmla="*/ 2147483647 w 2995"/>
              <a:gd name="T95" fmla="*/ 2147483647 h 1965"/>
              <a:gd name="T96" fmla="*/ 2147483647 w 2995"/>
              <a:gd name="T97" fmla="*/ 2147483647 h 196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2995" h="1965">
                <a:moveTo>
                  <a:pt x="551" y="28"/>
                </a:moveTo>
                <a:cubicBezTo>
                  <a:pt x="730" y="36"/>
                  <a:pt x="570" y="28"/>
                  <a:pt x="588" y="0"/>
                </a:cubicBezTo>
                <a:cubicBezTo>
                  <a:pt x="551" y="19"/>
                  <a:pt x="1840" y="153"/>
                  <a:pt x="2019" y="158"/>
                </a:cubicBezTo>
                <a:cubicBezTo>
                  <a:pt x="2038" y="177"/>
                  <a:pt x="1920" y="164"/>
                  <a:pt x="2001" y="167"/>
                </a:cubicBezTo>
                <a:cubicBezTo>
                  <a:pt x="2004" y="186"/>
                  <a:pt x="2002" y="206"/>
                  <a:pt x="2010" y="223"/>
                </a:cubicBezTo>
                <a:cubicBezTo>
                  <a:pt x="2015" y="233"/>
                  <a:pt x="2033" y="232"/>
                  <a:pt x="2038" y="242"/>
                </a:cubicBezTo>
                <a:cubicBezTo>
                  <a:pt x="2066" y="300"/>
                  <a:pt x="2022" y="313"/>
                  <a:pt x="2084" y="353"/>
                </a:cubicBezTo>
                <a:cubicBezTo>
                  <a:pt x="2102" y="410"/>
                  <a:pt x="2065" y="462"/>
                  <a:pt x="2131" y="483"/>
                </a:cubicBezTo>
                <a:cubicBezTo>
                  <a:pt x="2153" y="575"/>
                  <a:pt x="2119" y="480"/>
                  <a:pt x="2168" y="530"/>
                </a:cubicBezTo>
                <a:cubicBezTo>
                  <a:pt x="2175" y="537"/>
                  <a:pt x="2173" y="549"/>
                  <a:pt x="2177" y="558"/>
                </a:cubicBezTo>
                <a:cubicBezTo>
                  <a:pt x="2182" y="568"/>
                  <a:pt x="2190" y="577"/>
                  <a:pt x="2196" y="586"/>
                </a:cubicBezTo>
                <a:cubicBezTo>
                  <a:pt x="2209" y="625"/>
                  <a:pt x="2201" y="739"/>
                  <a:pt x="2224" y="632"/>
                </a:cubicBezTo>
                <a:cubicBezTo>
                  <a:pt x="2263" y="693"/>
                  <a:pt x="2252" y="663"/>
                  <a:pt x="2233" y="790"/>
                </a:cubicBezTo>
                <a:cubicBezTo>
                  <a:pt x="2230" y="809"/>
                  <a:pt x="2214" y="846"/>
                  <a:pt x="2214" y="846"/>
                </a:cubicBezTo>
                <a:cubicBezTo>
                  <a:pt x="2211" y="880"/>
                  <a:pt x="2132" y="959"/>
                  <a:pt x="2103" y="976"/>
                </a:cubicBezTo>
                <a:cubicBezTo>
                  <a:pt x="2073" y="1018"/>
                  <a:pt x="2041" y="1047"/>
                  <a:pt x="2019" y="1059"/>
                </a:cubicBezTo>
                <a:cubicBezTo>
                  <a:pt x="2008" y="1073"/>
                  <a:pt x="2029" y="1025"/>
                  <a:pt x="2038" y="1059"/>
                </a:cubicBezTo>
                <a:cubicBezTo>
                  <a:pt x="2036" y="1066"/>
                  <a:pt x="2049" y="1219"/>
                  <a:pt x="2075" y="1264"/>
                </a:cubicBezTo>
                <a:cubicBezTo>
                  <a:pt x="2101" y="1309"/>
                  <a:pt x="2116" y="1318"/>
                  <a:pt x="2196" y="1329"/>
                </a:cubicBezTo>
                <a:cubicBezTo>
                  <a:pt x="2459" y="1322"/>
                  <a:pt x="2393" y="1217"/>
                  <a:pt x="2558" y="1329"/>
                </a:cubicBezTo>
                <a:cubicBezTo>
                  <a:pt x="2613" y="1410"/>
                  <a:pt x="2533" y="1283"/>
                  <a:pt x="2586" y="1412"/>
                </a:cubicBezTo>
                <a:cubicBezTo>
                  <a:pt x="2603" y="1452"/>
                  <a:pt x="2639" y="1492"/>
                  <a:pt x="2669" y="1524"/>
                </a:cubicBezTo>
                <a:cubicBezTo>
                  <a:pt x="2685" y="1568"/>
                  <a:pt x="2687" y="1606"/>
                  <a:pt x="2725" y="1635"/>
                </a:cubicBezTo>
                <a:cubicBezTo>
                  <a:pt x="2743" y="1649"/>
                  <a:pt x="2781" y="1672"/>
                  <a:pt x="2781" y="1672"/>
                </a:cubicBezTo>
                <a:cubicBezTo>
                  <a:pt x="2812" y="1770"/>
                  <a:pt x="2760" y="1626"/>
                  <a:pt x="2818" y="1719"/>
                </a:cubicBezTo>
                <a:cubicBezTo>
                  <a:pt x="2828" y="1736"/>
                  <a:pt x="2831" y="1756"/>
                  <a:pt x="2837" y="1775"/>
                </a:cubicBezTo>
                <a:cubicBezTo>
                  <a:pt x="2844" y="1796"/>
                  <a:pt x="2892" y="1812"/>
                  <a:pt x="2892" y="1812"/>
                </a:cubicBezTo>
                <a:cubicBezTo>
                  <a:pt x="2898" y="1821"/>
                  <a:pt x="2906" y="1830"/>
                  <a:pt x="2911" y="1840"/>
                </a:cubicBezTo>
                <a:cubicBezTo>
                  <a:pt x="2915" y="1849"/>
                  <a:pt x="2915" y="1860"/>
                  <a:pt x="2920" y="1868"/>
                </a:cubicBezTo>
                <a:cubicBezTo>
                  <a:pt x="2938" y="1895"/>
                  <a:pt x="2969" y="1924"/>
                  <a:pt x="2995" y="1942"/>
                </a:cubicBezTo>
                <a:cubicBezTo>
                  <a:pt x="2326" y="1965"/>
                  <a:pt x="2995" y="1933"/>
                  <a:pt x="1917" y="1951"/>
                </a:cubicBezTo>
                <a:cubicBezTo>
                  <a:pt x="1800" y="1949"/>
                  <a:pt x="1169" y="1898"/>
                  <a:pt x="1053" y="1895"/>
                </a:cubicBezTo>
                <a:cubicBezTo>
                  <a:pt x="827" y="1889"/>
                  <a:pt x="601" y="1843"/>
                  <a:pt x="375" y="1840"/>
                </a:cubicBezTo>
                <a:cubicBezTo>
                  <a:pt x="334" y="1826"/>
                  <a:pt x="296" y="1813"/>
                  <a:pt x="254" y="1803"/>
                </a:cubicBezTo>
                <a:cubicBezTo>
                  <a:pt x="183" y="1755"/>
                  <a:pt x="121" y="1762"/>
                  <a:pt x="31" y="1756"/>
                </a:cubicBezTo>
                <a:cubicBezTo>
                  <a:pt x="34" y="1645"/>
                  <a:pt x="0" y="1522"/>
                  <a:pt x="50" y="1422"/>
                </a:cubicBezTo>
                <a:cubicBezTo>
                  <a:pt x="60" y="1402"/>
                  <a:pt x="75" y="1385"/>
                  <a:pt x="87" y="1366"/>
                </a:cubicBezTo>
                <a:cubicBezTo>
                  <a:pt x="99" y="1347"/>
                  <a:pt x="115" y="1273"/>
                  <a:pt x="115" y="1273"/>
                </a:cubicBezTo>
                <a:cubicBezTo>
                  <a:pt x="121" y="1254"/>
                  <a:pt x="164" y="1153"/>
                  <a:pt x="170" y="1134"/>
                </a:cubicBezTo>
                <a:cubicBezTo>
                  <a:pt x="173" y="1125"/>
                  <a:pt x="170" y="1245"/>
                  <a:pt x="170" y="1245"/>
                </a:cubicBezTo>
                <a:cubicBezTo>
                  <a:pt x="174" y="1140"/>
                  <a:pt x="142" y="1024"/>
                  <a:pt x="189" y="929"/>
                </a:cubicBezTo>
                <a:cubicBezTo>
                  <a:pt x="205" y="897"/>
                  <a:pt x="232" y="882"/>
                  <a:pt x="245" y="846"/>
                </a:cubicBezTo>
                <a:cubicBezTo>
                  <a:pt x="252" y="598"/>
                  <a:pt x="242" y="349"/>
                  <a:pt x="263" y="102"/>
                </a:cubicBezTo>
                <a:cubicBezTo>
                  <a:pt x="264" y="92"/>
                  <a:pt x="282" y="96"/>
                  <a:pt x="291" y="93"/>
                </a:cubicBezTo>
                <a:cubicBezTo>
                  <a:pt x="307" y="96"/>
                  <a:pt x="328" y="90"/>
                  <a:pt x="338" y="102"/>
                </a:cubicBezTo>
                <a:cubicBezTo>
                  <a:pt x="350" y="116"/>
                  <a:pt x="343" y="140"/>
                  <a:pt x="347" y="158"/>
                </a:cubicBezTo>
                <a:cubicBezTo>
                  <a:pt x="355" y="196"/>
                  <a:pt x="378" y="203"/>
                  <a:pt x="412" y="214"/>
                </a:cubicBezTo>
                <a:cubicBezTo>
                  <a:pt x="435" y="212"/>
                  <a:pt x="525" y="231"/>
                  <a:pt x="533" y="177"/>
                </a:cubicBezTo>
                <a:cubicBezTo>
                  <a:pt x="557" y="25"/>
                  <a:pt x="491" y="28"/>
                  <a:pt x="551" y="28"/>
                </a:cubicBezTo>
                <a:close/>
              </a:path>
            </a:pathLst>
          </a:custGeom>
          <a:solidFill>
            <a:srgbClr val="008000">
              <a:alpha val="34117"/>
            </a:srgbClr>
          </a:solidFill>
          <a:ln w="76200" cap="flat" cmpd="sng">
            <a:solidFill>
              <a:srgbClr val="008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4800600" y="4191000"/>
            <a:ext cx="4267200" cy="2336024"/>
          </a:xfrm>
          <a:prstGeom prst="rect">
            <a:avLst/>
          </a:prstGeom>
          <a:solidFill>
            <a:srgbClr val="99CCFF"/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en-US" sz="3600" dirty="0">
                <a:latin typeface="Covered By Your Grace" panose="02000506000000020004" pitchFamily="2" charset="0"/>
                <a:cs typeface="Calibri" pitchFamily="34" charset="0"/>
              </a:rPr>
              <a:t>Oregon residents </a:t>
            </a:r>
            <a:br>
              <a:rPr lang="en-US" sz="3600" dirty="0">
                <a:latin typeface="Covered By Your Grace" panose="02000506000000020004" pitchFamily="2" charset="0"/>
                <a:cs typeface="Calibri" pitchFamily="34" charset="0"/>
              </a:rPr>
            </a:br>
            <a:r>
              <a:rPr lang="en-US" sz="3600" dirty="0">
                <a:latin typeface="Covered By Your Grace" panose="02000506000000020004" pitchFamily="2" charset="0"/>
                <a:cs typeface="Calibri" pitchFamily="34" charset="0"/>
              </a:rPr>
              <a:t>&amp; President Polk demanded the entire Oregon territory: </a:t>
            </a:r>
            <a:r>
              <a:rPr lang="en-US" sz="3600" dirty="0" smtClean="0">
                <a:latin typeface="Covered By Your Grace" panose="02000506000000020004" pitchFamily="2" charset="0"/>
                <a:cs typeface="Calibri" pitchFamily="34" charset="0"/>
              </a:rPr>
              <a:t/>
            </a:r>
            <a:br>
              <a:rPr lang="en-US" sz="3600" dirty="0" smtClean="0">
                <a:latin typeface="Covered By Your Grace" panose="02000506000000020004" pitchFamily="2" charset="0"/>
                <a:cs typeface="Calibri" pitchFamily="34" charset="0"/>
              </a:rPr>
            </a:b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vered By Your Grace" panose="02000506000000020004" pitchFamily="2" charset="0"/>
                <a:cs typeface="Calibri" pitchFamily="34" charset="0"/>
              </a:rPr>
              <a:t>“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vered By Your Grace" panose="02000506000000020004" pitchFamily="2" charset="0"/>
                <a:cs typeface="Calibri" pitchFamily="34" charset="0"/>
              </a:rPr>
              <a:t>54°40’ or fight!”</a:t>
            </a:r>
          </a:p>
        </p:txBody>
      </p:sp>
      <p:sp>
        <p:nvSpPr>
          <p:cNvPr id="36875" name="Line 11"/>
          <p:cNvSpPr>
            <a:spLocks noChangeShapeType="1"/>
          </p:cNvSpPr>
          <p:nvPr/>
        </p:nvSpPr>
        <p:spPr bwMode="auto">
          <a:xfrm flipH="1" flipV="1">
            <a:off x="3200400" y="1600200"/>
            <a:ext cx="2057400" cy="3276600"/>
          </a:xfrm>
          <a:prstGeom prst="line">
            <a:avLst/>
          </a:prstGeom>
          <a:noFill/>
          <a:ln w="1270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6876" name="Text Box 12"/>
          <p:cNvSpPr txBox="1">
            <a:spLocks noChangeArrowheads="1"/>
          </p:cNvSpPr>
          <p:nvPr/>
        </p:nvSpPr>
        <p:spPr bwMode="auto">
          <a:xfrm>
            <a:off x="4876800" y="792910"/>
            <a:ext cx="4267200" cy="2336024"/>
          </a:xfrm>
          <a:prstGeom prst="rect">
            <a:avLst/>
          </a:prstGeom>
          <a:solidFill>
            <a:srgbClr val="CCFFCC"/>
          </a:solidFill>
          <a:ln w="38100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3600" dirty="0" smtClean="0">
                <a:latin typeface="Covered By Your Grace" panose="02000506000000020004" pitchFamily="2" charset="0"/>
                <a:cs typeface="Calibri" pitchFamily="34" charset="0"/>
              </a:rPr>
              <a:t>Ultimately, the </a:t>
            </a:r>
            <a:r>
              <a:rPr lang="en-US" sz="3600" dirty="0">
                <a:latin typeface="Covered By Your Grace" panose="02000506000000020004" pitchFamily="2" charset="0"/>
                <a:cs typeface="Calibri" pitchFamily="34" charset="0"/>
              </a:rPr>
              <a:t>U.S. and Britain </a:t>
            </a:r>
            <a:r>
              <a:rPr lang="en-US" sz="3600" dirty="0" smtClean="0">
                <a:latin typeface="Covered By Your Grace" panose="02000506000000020004" pitchFamily="2" charset="0"/>
                <a:cs typeface="Calibri" pitchFamily="34" charset="0"/>
              </a:rPr>
              <a:t>agreed to</a:t>
            </a:r>
            <a:r>
              <a:rPr lang="en-US" sz="3600" dirty="0">
                <a:latin typeface="Covered By Your Grace" panose="02000506000000020004" pitchFamily="2" charset="0"/>
                <a:cs typeface="Calibri" pitchFamily="34" charset="0"/>
              </a:rPr>
              <a:t/>
            </a:r>
            <a:br>
              <a:rPr lang="en-US" sz="3600" dirty="0">
                <a:latin typeface="Covered By Your Grace" panose="02000506000000020004" pitchFamily="2" charset="0"/>
                <a:cs typeface="Calibri" pitchFamily="34" charset="0"/>
              </a:rPr>
            </a:br>
            <a:r>
              <a:rPr lang="en-US" sz="3600" dirty="0" smtClean="0">
                <a:latin typeface="Covered By Your Grace" panose="02000506000000020004" pitchFamily="2" charset="0"/>
                <a:cs typeface="Calibri" pitchFamily="34" charset="0"/>
              </a:rPr>
              <a:t>divide Oregon along </a:t>
            </a:r>
            <a:r>
              <a:rPr lang="en-US" sz="3600" dirty="0">
                <a:latin typeface="Covered By Your Grace" panose="02000506000000020004" pitchFamily="2" charset="0"/>
                <a:cs typeface="Calibri" pitchFamily="34" charset="0"/>
              </a:rPr>
              <a:t>49° parallel, </a:t>
            </a:r>
            <a:r>
              <a:rPr lang="en-US" sz="3600" dirty="0" smtClean="0">
                <a:latin typeface="Covered By Your Grace" panose="02000506000000020004" pitchFamily="2" charset="0"/>
                <a:cs typeface="Calibri" pitchFamily="34" charset="0"/>
              </a:rPr>
              <a:t>and </a:t>
            </a:r>
            <a:r>
              <a:rPr lang="en-US" sz="3600" dirty="0">
                <a:latin typeface="Covered By Your Grace" panose="02000506000000020004" pitchFamily="2" charset="0"/>
                <a:cs typeface="Calibri" pitchFamily="34" charset="0"/>
              </a:rPr>
              <a:t>Oregon became a </a:t>
            </a:r>
            <a:r>
              <a:rPr lang="en-US" sz="3600" dirty="0" smtClean="0">
                <a:latin typeface="Covered By Your Grace" panose="02000506000000020004" pitchFamily="2" charset="0"/>
                <a:cs typeface="Calibri" pitchFamily="34" charset="0"/>
              </a:rPr>
              <a:t>free </a:t>
            </a:r>
            <a:r>
              <a:rPr lang="en-US" sz="3600" dirty="0">
                <a:latin typeface="Covered By Your Grace" panose="02000506000000020004" pitchFamily="2" charset="0"/>
                <a:cs typeface="Calibri" pitchFamily="34" charset="0"/>
              </a:rPr>
              <a:t>territory in 1846</a:t>
            </a:r>
          </a:p>
        </p:txBody>
      </p:sp>
      <p:sp>
        <p:nvSpPr>
          <p:cNvPr id="36877" name="Line 13"/>
          <p:cNvSpPr>
            <a:spLocks noChangeShapeType="1"/>
          </p:cNvSpPr>
          <p:nvPr/>
        </p:nvSpPr>
        <p:spPr bwMode="auto">
          <a:xfrm flipH="1">
            <a:off x="3886200" y="1947072"/>
            <a:ext cx="1219200" cy="1558128"/>
          </a:xfrm>
          <a:prstGeom prst="line">
            <a:avLst/>
          </a:prstGeom>
          <a:noFill/>
          <a:ln w="127000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6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 animBg="1"/>
      <p:bldP spid="36868" grpId="1" animBg="1"/>
      <p:bldP spid="36869" grpId="0" animBg="1"/>
      <p:bldP spid="36871" grpId="0" animBg="1"/>
      <p:bldP spid="36871" grpId="1" animBg="1"/>
      <p:bldP spid="36875" grpId="0" animBg="1"/>
      <p:bldP spid="36875" grpId="1" animBg="1"/>
      <p:bldP spid="36876" grpId="0" animBg="1"/>
      <p:bldP spid="3687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800px-United_States_1836-03-1836-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3" t="8839"/>
          <a:stretch>
            <a:fillRect/>
          </a:stretch>
        </p:blipFill>
        <p:spPr bwMode="auto">
          <a:xfrm>
            <a:off x="1588" y="914400"/>
            <a:ext cx="9142412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30" name="AutoShape 6"/>
          <p:cNvSpPr>
            <a:spLocks noChangeArrowheads="1"/>
          </p:cNvSpPr>
          <p:nvPr/>
        </p:nvSpPr>
        <p:spPr bwMode="auto">
          <a:xfrm>
            <a:off x="152400" y="76200"/>
            <a:ext cx="5073650" cy="2133600"/>
          </a:xfrm>
          <a:prstGeom prst="wedgeRectCallout">
            <a:avLst>
              <a:gd name="adj1" fmla="val 10736"/>
              <a:gd name="adj2" fmla="val 142597"/>
            </a:avLst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sz="3600" dirty="0">
                <a:latin typeface="Covered By Your Grace" panose="02000506000000020004" pitchFamily="2" charset="0"/>
                <a:cs typeface="Calibri" pitchFamily="34" charset="0"/>
              </a:rPr>
              <a:t>When Texas won its independence from Mexico in 1836, the 2 sides disagreed over the 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vered By Your Grace" panose="02000506000000020004" pitchFamily="2" charset="0"/>
                <a:cs typeface="Calibri" pitchFamily="34" charset="0"/>
              </a:rPr>
              <a:t>territorial borders </a:t>
            </a:r>
            <a:r>
              <a:rPr lang="en-US" sz="3600" dirty="0">
                <a:latin typeface="Covered By Your Grace" panose="02000506000000020004" pitchFamily="2" charset="0"/>
                <a:cs typeface="Calibri" pitchFamily="34" charset="0"/>
              </a:rPr>
              <a:t>of the Republic of Texas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dirty="0" smtClean="0">
                <a:latin typeface="Covered By Your Grace" panose="02000506000000020004" pitchFamily="2" charset="0"/>
                <a:cs typeface="Calibri" pitchFamily="34" charset="0"/>
              </a:rPr>
              <a:t>The Mexican-American War (1846</a:t>
            </a:r>
            <a:r>
              <a:rPr lang="en-US" sz="3600" dirty="0" smtClean="0">
                <a:latin typeface="Covered By Your Grace" panose="02000506000000020004" pitchFamily="2" charset="0"/>
                <a:cs typeface="Calibri" pitchFamily="34" charset="0"/>
              </a:rPr>
              <a:t>—</a:t>
            </a:r>
            <a:r>
              <a:rPr lang="en-US" dirty="0" smtClean="0">
                <a:latin typeface="Covered By Your Grace" panose="02000506000000020004" pitchFamily="2" charset="0"/>
                <a:cs typeface="Calibri" pitchFamily="34" charset="0"/>
              </a:rPr>
              <a:t>1848)</a:t>
            </a:r>
          </a:p>
        </p:txBody>
      </p:sp>
      <p:pic>
        <p:nvPicPr>
          <p:cNvPr id="15363" name="Picture 3" descr="800px-United_States_1836-03-1836-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3" t="8839"/>
          <a:stretch>
            <a:fillRect/>
          </a:stretch>
        </p:blipFill>
        <p:spPr bwMode="auto">
          <a:xfrm>
            <a:off x="1588" y="914400"/>
            <a:ext cx="9142412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2" name="AutoShape 4"/>
          <p:cNvSpPr>
            <a:spLocks noChangeArrowheads="1"/>
          </p:cNvSpPr>
          <p:nvPr/>
        </p:nvSpPr>
        <p:spPr bwMode="auto">
          <a:xfrm>
            <a:off x="4800600" y="533400"/>
            <a:ext cx="4191000" cy="1447800"/>
          </a:xfrm>
          <a:prstGeom prst="wedgeRectCallout">
            <a:avLst>
              <a:gd name="adj1" fmla="val -83356"/>
              <a:gd name="adj2" fmla="val 204843"/>
            </a:avLst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85000"/>
              </a:lnSpc>
            </a:pPr>
            <a:r>
              <a:rPr lang="en-US" sz="3600" dirty="0">
                <a:latin typeface="Covered By Your Grace" panose="02000506000000020004" pitchFamily="2" charset="0"/>
                <a:cs typeface="Calibri" pitchFamily="34" charset="0"/>
              </a:rPr>
              <a:t>This dispute led to the</a:t>
            </a:r>
            <a:br>
              <a:rPr lang="en-US" sz="3600" dirty="0">
                <a:latin typeface="Covered By Your Grace" panose="02000506000000020004" pitchFamily="2" charset="0"/>
                <a:cs typeface="Calibri" pitchFamily="34" charset="0"/>
              </a:rPr>
            </a:br>
            <a:r>
              <a:rPr lang="en-US" sz="3600" dirty="0">
                <a:latin typeface="Covered By Your Grace" panose="02000506000000020004" pitchFamily="2" charset="0"/>
                <a:cs typeface="Calibri" pitchFamily="34" charset="0"/>
              </a:rPr>
              <a:t>Mexican-American War from 1846 to 1848</a:t>
            </a:r>
          </a:p>
        </p:txBody>
      </p:sp>
      <p:pic>
        <p:nvPicPr>
          <p:cNvPr id="78856" name="Picture 8" descr="Photo of BATTLE OF BUENA VISTA, 1847. &#10;General Zachary Taylor at the Battle of Buena Vista, Mexico, 22-23 February 1847: engraving, 19th century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02" b="21649"/>
          <a:stretch>
            <a:fillRect/>
          </a:stretch>
        </p:blipFill>
        <p:spPr bwMode="auto">
          <a:xfrm>
            <a:off x="76200" y="152400"/>
            <a:ext cx="5867400" cy="319246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857" name="AutoShape 9"/>
          <p:cNvSpPr>
            <a:spLocks noChangeArrowheads="1"/>
          </p:cNvSpPr>
          <p:nvPr/>
        </p:nvSpPr>
        <p:spPr bwMode="auto">
          <a:xfrm>
            <a:off x="5334000" y="2362200"/>
            <a:ext cx="3791755" cy="3321424"/>
          </a:xfrm>
          <a:prstGeom prst="wedgeRectCallout">
            <a:avLst>
              <a:gd name="adj1" fmla="val -92963"/>
              <a:gd name="adj2" fmla="val 54949"/>
            </a:avLst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85000"/>
              </a:lnSpc>
            </a:pPr>
            <a:r>
              <a:rPr lang="en-US" sz="3800" dirty="0">
                <a:latin typeface="Covered By Your Grace" panose="02000506000000020004" pitchFamily="2" charset="0"/>
                <a:cs typeface="Calibri" pitchFamily="34" charset="0"/>
              </a:rPr>
              <a:t>In 1846, President Polk sent General Zachary Taylor across the </a:t>
            </a:r>
            <a:br>
              <a:rPr lang="en-US" sz="3800" dirty="0">
                <a:latin typeface="Covered By Your Grace" panose="02000506000000020004" pitchFamily="2" charset="0"/>
                <a:cs typeface="Calibri" pitchFamily="34" charset="0"/>
              </a:rPr>
            </a:br>
            <a:r>
              <a:rPr lang="en-US" sz="3800" dirty="0">
                <a:latin typeface="Covered By Your Grace" panose="02000506000000020004" pitchFamily="2" charset="0"/>
                <a:cs typeface="Calibri" pitchFamily="34" charset="0"/>
              </a:rPr>
              <a:t>Rio Grande River which provoked Mexico into war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8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88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8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8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2" grpId="0" animBg="1"/>
      <p:bldP spid="78852" grpId="1" animBg="1"/>
      <p:bldP spid="7885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231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59"/>
          <a:stretch>
            <a:fillRect/>
          </a:stretch>
        </p:blipFill>
        <p:spPr bwMode="auto">
          <a:xfrm>
            <a:off x="0" y="1143000"/>
            <a:ext cx="9144000" cy="562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AutoShape 5"/>
          <p:cNvSpPr>
            <a:spLocks noChangeArrowheads="1"/>
          </p:cNvSpPr>
          <p:nvPr/>
        </p:nvSpPr>
        <p:spPr bwMode="auto">
          <a:xfrm>
            <a:off x="533400" y="76200"/>
            <a:ext cx="8001000" cy="990600"/>
          </a:xfrm>
          <a:prstGeom prst="wedgeRectCallout">
            <a:avLst>
              <a:gd name="adj1" fmla="val 23671"/>
              <a:gd name="adj2" fmla="val 10694"/>
            </a:avLst>
          </a:prstGeom>
          <a:solidFill>
            <a:srgbClr val="FFCC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sz="3600" dirty="0">
                <a:latin typeface="Covered By Your Grace" panose="02000506000000020004" pitchFamily="2" charset="0"/>
                <a:cs typeface="Calibri" pitchFamily="34" charset="0"/>
              </a:rPr>
              <a:t>The Mexican-American War ended with </a:t>
            </a:r>
            <a:br>
              <a:rPr lang="en-US" sz="3600" dirty="0">
                <a:latin typeface="Covered By Your Grace" panose="02000506000000020004" pitchFamily="2" charset="0"/>
                <a:cs typeface="Calibri" pitchFamily="34" charset="0"/>
              </a:rPr>
            </a:br>
            <a:r>
              <a:rPr lang="en-US" sz="3600" dirty="0">
                <a:latin typeface="Covered By Your Grace" panose="02000506000000020004" pitchFamily="2" charset="0"/>
                <a:cs typeface="Calibri" pitchFamily="34" charset="0"/>
              </a:rPr>
              <a:t>the 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vered By Your Grace" panose="02000506000000020004" pitchFamily="2" charset="0"/>
                <a:cs typeface="Calibri" pitchFamily="34" charset="0"/>
              </a:rPr>
              <a:t>Treaty of Guadalupe-Hidalgo </a:t>
            </a:r>
            <a:r>
              <a:rPr lang="en-US" sz="3600" dirty="0">
                <a:latin typeface="Covered By Your Grace" panose="02000506000000020004" pitchFamily="2" charset="0"/>
                <a:cs typeface="Calibri" pitchFamily="34" charset="0"/>
              </a:rPr>
              <a:t>in 1848</a:t>
            </a:r>
          </a:p>
        </p:txBody>
      </p:sp>
      <p:sp>
        <p:nvSpPr>
          <p:cNvPr id="82950" name="AutoShape 6"/>
          <p:cNvSpPr>
            <a:spLocks noChangeArrowheads="1"/>
          </p:cNvSpPr>
          <p:nvPr/>
        </p:nvSpPr>
        <p:spPr bwMode="auto">
          <a:xfrm>
            <a:off x="409575" y="1143000"/>
            <a:ext cx="3552825" cy="1243013"/>
          </a:xfrm>
          <a:prstGeom prst="wedgeRectCallout">
            <a:avLst>
              <a:gd name="adj1" fmla="val -10736"/>
              <a:gd name="adj2" fmla="val 15292"/>
            </a:avLst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sz="3600" dirty="0">
                <a:latin typeface="Covered By Your Grace" panose="02000506000000020004" pitchFamily="2" charset="0"/>
                <a:cs typeface="Calibri" pitchFamily="34" charset="0"/>
              </a:rPr>
              <a:t>The USA gained </a:t>
            </a:r>
          </a:p>
          <a:p>
            <a:pPr algn="ctr">
              <a:lnSpc>
                <a:spcPct val="80000"/>
              </a:lnSpc>
            </a:pPr>
            <a:r>
              <a:rPr lang="en-US" sz="3600" dirty="0">
                <a:latin typeface="Covered By Your Grace" panose="02000506000000020004" pitchFamily="2" charset="0"/>
                <a:cs typeface="Calibri" pitchFamily="34" charset="0"/>
              </a:rPr>
              <a:t>all of Texas to the 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vered By Your Grace" panose="02000506000000020004" pitchFamily="2" charset="0"/>
                <a:cs typeface="Calibri" pitchFamily="34" charset="0"/>
              </a:rPr>
              <a:t>Rio Grande River</a:t>
            </a:r>
          </a:p>
        </p:txBody>
      </p:sp>
      <p:sp>
        <p:nvSpPr>
          <p:cNvPr id="82951" name="AutoShape 7"/>
          <p:cNvSpPr>
            <a:spLocks noChangeArrowheads="1"/>
          </p:cNvSpPr>
          <p:nvPr/>
        </p:nvSpPr>
        <p:spPr bwMode="auto">
          <a:xfrm>
            <a:off x="4191000" y="1119187"/>
            <a:ext cx="4724400" cy="1395413"/>
          </a:xfrm>
          <a:prstGeom prst="wedgeRectCallout">
            <a:avLst>
              <a:gd name="adj1" fmla="val -12565"/>
              <a:gd name="adj2" fmla="val -10523"/>
            </a:avLst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sz="3600" dirty="0">
                <a:latin typeface="Covered By Your Grace" panose="02000506000000020004" pitchFamily="2" charset="0"/>
                <a:cs typeface="Calibri" pitchFamily="34" charset="0"/>
              </a:rPr>
              <a:t>Mexico gave up (ceded) territory in the Southwest, called the 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vered By Your Grace" panose="02000506000000020004" pitchFamily="2" charset="0"/>
                <a:cs typeface="Calibri" pitchFamily="34" charset="0"/>
              </a:rPr>
              <a:t>Mexican Cession</a:t>
            </a:r>
          </a:p>
        </p:txBody>
      </p:sp>
      <p:sp>
        <p:nvSpPr>
          <p:cNvPr id="82952" name="AutoShape 8"/>
          <p:cNvSpPr>
            <a:spLocks noChangeArrowheads="1"/>
          </p:cNvSpPr>
          <p:nvPr/>
        </p:nvSpPr>
        <p:spPr bwMode="auto">
          <a:xfrm>
            <a:off x="4195763" y="2457450"/>
            <a:ext cx="4724400" cy="1809750"/>
          </a:xfrm>
          <a:prstGeom prst="wedgeRectCallout">
            <a:avLst>
              <a:gd name="adj1" fmla="val -21523"/>
              <a:gd name="adj2" fmla="val -3306"/>
            </a:avLst>
          </a:prstGeom>
          <a:solidFill>
            <a:srgbClr val="FFCC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sz="3600" dirty="0">
                <a:latin typeface="Covered By Your Grace" panose="02000506000000020004" pitchFamily="2" charset="0"/>
                <a:cs typeface="Calibri" pitchFamily="34" charset="0"/>
              </a:rPr>
              <a:t>5 years later, the U.S. bought the 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vered By Your Grace" panose="02000506000000020004" pitchFamily="2" charset="0"/>
                <a:cs typeface="Calibri" pitchFamily="34" charset="0"/>
              </a:rPr>
              <a:t>Gadsden Purchase </a:t>
            </a:r>
            <a:r>
              <a:rPr lang="en-US" sz="3600" dirty="0">
                <a:latin typeface="Covered By Your Grace" panose="02000506000000020004" pitchFamily="2" charset="0"/>
                <a:cs typeface="Calibri" pitchFamily="34" charset="0"/>
              </a:rPr>
              <a:t>for $10 million </a:t>
            </a:r>
            <a:r>
              <a:rPr lang="en-US" sz="3600" dirty="0" smtClean="0">
                <a:latin typeface="Covered By Your Grace" panose="02000506000000020004" pitchFamily="2" charset="0"/>
                <a:cs typeface="Calibri" pitchFamily="34" charset="0"/>
              </a:rPr>
              <a:t>to </a:t>
            </a:r>
            <a:r>
              <a:rPr lang="en-US" sz="3600" dirty="0">
                <a:latin typeface="Covered By Your Grace" panose="02000506000000020004" pitchFamily="2" charset="0"/>
                <a:cs typeface="Calibri" pitchFamily="34" charset="0"/>
              </a:rPr>
              <a:t>build a southern railroad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2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2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50" grpId="0" animBg="1"/>
      <p:bldP spid="82951" grpId="0" animBg="1"/>
      <p:bldP spid="8295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heme/theme1.xml><?xml version="1.0" encoding="utf-8"?>
<a:theme xmlns:a="http://schemas.openxmlformats.org/drawingml/2006/main" name="Brooks PPT Template">
  <a:themeElements>
    <a:clrScheme name="Brooks PPT Template 8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FF0000"/>
      </a:hlink>
      <a:folHlink>
        <a:srgbClr val="CC0000"/>
      </a:folHlink>
    </a:clrScheme>
    <a:fontScheme name="Brooks PPT Templat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rooks PPT Templat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ooks PPT Templat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ooks PPT Templat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ooks PPT Templat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ooks PPT Templat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ooks PPT Templat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ooks PPT Template 7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FF0000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ooks PPT Template 8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FF0000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Brooks</Template>
  <TotalTime>4216</TotalTime>
  <Words>430</Words>
  <Application>Microsoft Office PowerPoint</Application>
  <PresentationFormat>On-screen Show (4:3)</PresentationFormat>
  <Paragraphs>41</Paragraphs>
  <Slides>18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Brooks PPT Template</vt:lpstr>
      <vt:lpstr>Chart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…Oregon was jointly occupied by the USA &amp; Britain </vt:lpstr>
      <vt:lpstr>PowerPoint Presentation</vt:lpstr>
      <vt:lpstr>The Mexican-American War (1846—1848)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Where the 49ers Came From</vt:lpstr>
      <vt:lpstr>San Francisco before the gold rush</vt:lpstr>
      <vt:lpstr>PowerPoint Presentation</vt:lpstr>
      <vt:lpstr>PowerPoint Presentation</vt:lpstr>
    </vt:vector>
  </TitlesOfParts>
  <Company>GCPS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e200203909</dc:creator>
  <cp:lastModifiedBy>Lombardo, Kirsten</cp:lastModifiedBy>
  <cp:revision>89</cp:revision>
  <dcterms:created xsi:type="dcterms:W3CDTF">2009-10-12T21:08:50Z</dcterms:created>
  <dcterms:modified xsi:type="dcterms:W3CDTF">2014-11-05T13:36:25Z</dcterms:modified>
</cp:coreProperties>
</file>