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23"/>
  </p:notesMasterIdLst>
  <p:sldIdLst>
    <p:sldId id="282" r:id="rId4"/>
    <p:sldId id="28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  <p:sldId id="271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B9193-E01F-40BF-9D5C-37CA64BFDB74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CB168-BA53-4AD3-A247-0F82E1AF9E5C}">
      <dgm:prSet phldrT="[Text]" custT="1"/>
      <dgm:spPr>
        <a:solidFill>
          <a:srgbClr val="C00000"/>
        </a:solidFill>
      </dgm:spPr>
      <dgm:t>
        <a:bodyPr lIns="0" tIns="0" rIns="0" bIns="0"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All Anglicans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840451BD-436F-4AC1-B071-C8D10B56A66B}" type="parTrans" cxnId="{ED7B2EE8-39F9-47FC-B52C-ED08C23ECCBD}">
      <dgm:prSet/>
      <dgm:spPr/>
      <dgm:t>
        <a:bodyPr/>
        <a:lstStyle/>
        <a:p>
          <a:endParaRPr lang="en-US"/>
        </a:p>
      </dgm:t>
    </dgm:pt>
    <dgm:pt modelId="{2C4FEE99-C039-4ECD-B5A8-8BE0525C2DAC}" type="sibTrans" cxnId="{ED7B2EE8-39F9-47FC-B52C-ED08C23ECCBD}">
      <dgm:prSet/>
      <dgm:spPr/>
      <dgm:t>
        <a:bodyPr/>
        <a:lstStyle/>
        <a:p>
          <a:endParaRPr lang="en-US"/>
        </a:p>
      </dgm:t>
    </dgm:pt>
    <dgm:pt modelId="{0095A681-B06B-4001-8000-BBB322F786DD}">
      <dgm:prSet phldrT="[Text]" custT="1"/>
      <dgm:spPr>
        <a:solidFill>
          <a:srgbClr val="0000CC"/>
        </a:solidFill>
      </dgm:spPr>
      <dgm:t>
        <a:bodyPr lIns="0" tIns="0" rIns="0" bIns="0"/>
        <a:lstStyle/>
        <a:p>
          <a:r>
            <a:rPr lang="en-US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Puritans </a:t>
          </a:r>
          <a:endParaRPr lang="en-US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F50565E-2610-441B-A9CD-2F333F51B4DB}" type="parTrans" cxnId="{96D951DD-4852-4AC0-898B-18AD69067594}">
      <dgm:prSet/>
      <dgm:spPr/>
      <dgm:t>
        <a:bodyPr/>
        <a:lstStyle/>
        <a:p>
          <a:endParaRPr lang="en-US"/>
        </a:p>
      </dgm:t>
    </dgm:pt>
    <dgm:pt modelId="{4283798F-58AF-4BDC-90B8-A820B7289EBB}" type="sibTrans" cxnId="{96D951DD-4852-4AC0-898B-18AD69067594}">
      <dgm:prSet/>
      <dgm:spPr/>
      <dgm:t>
        <a:bodyPr/>
        <a:lstStyle/>
        <a:p>
          <a:endParaRPr lang="en-US"/>
        </a:p>
      </dgm:t>
    </dgm:pt>
    <dgm:pt modelId="{5143A23D-272C-4364-AE18-EA63542C6959}">
      <dgm:prSet phldrT="[Text]" custT="1"/>
      <dgm:spPr>
        <a:solidFill>
          <a:srgbClr val="800080"/>
        </a:solidFill>
      </dgm:spPr>
      <dgm:t>
        <a:bodyPr lIns="0" tIns="0" rIns="0" bIns="0"/>
        <a:lstStyle/>
        <a:p>
          <a:pPr marL="0" indent="0">
            <a:tabLst>
              <a:tab pos="519113" algn="l"/>
            </a:tabLst>
          </a:pPr>
          <a:r>
            <a:rPr lang="en-US" sz="135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Separatists </a:t>
          </a:r>
          <a:endParaRPr lang="en-US" sz="135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6000D23B-9E4D-4A0B-8948-A30B87F1B23A}" type="parTrans" cxnId="{DA44F7F7-B729-4059-81B9-70FD00FB4DE4}">
      <dgm:prSet/>
      <dgm:spPr/>
      <dgm:t>
        <a:bodyPr/>
        <a:lstStyle/>
        <a:p>
          <a:endParaRPr lang="en-US"/>
        </a:p>
      </dgm:t>
    </dgm:pt>
    <dgm:pt modelId="{C94509D4-FA06-4458-8F57-098BCE352E26}" type="sibTrans" cxnId="{DA44F7F7-B729-4059-81B9-70FD00FB4DE4}">
      <dgm:prSet/>
      <dgm:spPr/>
      <dgm:t>
        <a:bodyPr/>
        <a:lstStyle/>
        <a:p>
          <a:endParaRPr lang="en-US"/>
        </a:p>
      </dgm:t>
    </dgm:pt>
    <dgm:pt modelId="{47E426C8-BB03-476F-AB14-25313B3C1A55}" type="pres">
      <dgm:prSet presAssocID="{672B9193-E01F-40BF-9D5C-37CA64BFDB7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513C0-2488-4241-B2B9-53EEBBC6418D}" type="pres">
      <dgm:prSet presAssocID="{672B9193-E01F-40BF-9D5C-37CA64BFDB74}" presName="comp1" presStyleCnt="0"/>
      <dgm:spPr/>
    </dgm:pt>
    <dgm:pt modelId="{A4DBE28B-A695-410E-AA7C-7709DE13FB68}" type="pres">
      <dgm:prSet presAssocID="{672B9193-E01F-40BF-9D5C-37CA64BFDB74}" presName="circle1" presStyleLbl="node1" presStyleIdx="0" presStyleCnt="3" custScaleY="46182" custLinFactNeighborX="2454" custLinFactNeighborY="-16807"/>
      <dgm:spPr/>
      <dgm:t>
        <a:bodyPr/>
        <a:lstStyle/>
        <a:p>
          <a:endParaRPr lang="en-US"/>
        </a:p>
      </dgm:t>
    </dgm:pt>
    <dgm:pt modelId="{D8CC797C-F038-4B1C-AD3D-B086C62B0AB9}" type="pres">
      <dgm:prSet presAssocID="{672B9193-E01F-40BF-9D5C-37CA64BFDB7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5507B-FC33-4C78-95B6-4D240E5055A4}" type="pres">
      <dgm:prSet presAssocID="{672B9193-E01F-40BF-9D5C-37CA64BFDB74}" presName="comp2" presStyleCnt="0"/>
      <dgm:spPr/>
    </dgm:pt>
    <dgm:pt modelId="{0C45BE34-9488-42DA-8C27-A721E679AC08}" type="pres">
      <dgm:prSet presAssocID="{672B9193-E01F-40BF-9D5C-37CA64BFDB74}" presName="circle2" presStyleLbl="node1" presStyleIdx="1" presStyleCnt="3" custScaleX="59524" custScaleY="29331" custLinFactNeighborX="3348" custLinFactNeighborY="-35252"/>
      <dgm:spPr/>
      <dgm:t>
        <a:bodyPr/>
        <a:lstStyle/>
        <a:p>
          <a:endParaRPr lang="en-US"/>
        </a:p>
      </dgm:t>
    </dgm:pt>
    <dgm:pt modelId="{DDD5CA5C-77A5-4649-97AE-244C48E3159C}" type="pres">
      <dgm:prSet presAssocID="{672B9193-E01F-40BF-9D5C-37CA64BFDB7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861FF-2EAC-4BDE-A337-0792DD3DDEFE}" type="pres">
      <dgm:prSet presAssocID="{672B9193-E01F-40BF-9D5C-37CA64BFDB74}" presName="comp3" presStyleCnt="0"/>
      <dgm:spPr/>
    </dgm:pt>
    <dgm:pt modelId="{212A72A0-4E1F-4168-8F9F-6DD9851728CD}" type="pres">
      <dgm:prSet presAssocID="{672B9193-E01F-40BF-9D5C-37CA64BFDB74}" presName="circle3" presStyleLbl="node1" presStyleIdx="2" presStyleCnt="3" custScaleX="59512" custScaleY="20175" custLinFactNeighborX="5983" custLinFactNeighborY="-73527"/>
      <dgm:spPr/>
      <dgm:t>
        <a:bodyPr/>
        <a:lstStyle/>
        <a:p>
          <a:endParaRPr lang="en-US"/>
        </a:p>
      </dgm:t>
    </dgm:pt>
    <dgm:pt modelId="{8FA227AB-2528-4A80-8443-26BE49FF8F80}" type="pres">
      <dgm:prSet presAssocID="{672B9193-E01F-40BF-9D5C-37CA64BFDB7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4F7F7-B729-4059-81B9-70FD00FB4DE4}" srcId="{672B9193-E01F-40BF-9D5C-37CA64BFDB74}" destId="{5143A23D-272C-4364-AE18-EA63542C6959}" srcOrd="2" destOrd="0" parTransId="{6000D23B-9E4D-4A0B-8948-A30B87F1B23A}" sibTransId="{C94509D4-FA06-4458-8F57-098BCE352E26}"/>
    <dgm:cxn modelId="{13C3D81E-E896-4B61-A33A-866574BEF75F}" type="presOf" srcId="{0095A681-B06B-4001-8000-BBB322F786DD}" destId="{0C45BE34-9488-42DA-8C27-A721E679AC08}" srcOrd="0" destOrd="0" presId="urn:microsoft.com/office/officeart/2005/8/layout/venn2"/>
    <dgm:cxn modelId="{04A42C23-A78E-4F4E-8576-F37D5A84C09F}" type="presOf" srcId="{5143A23D-272C-4364-AE18-EA63542C6959}" destId="{212A72A0-4E1F-4168-8F9F-6DD9851728CD}" srcOrd="0" destOrd="0" presId="urn:microsoft.com/office/officeart/2005/8/layout/venn2"/>
    <dgm:cxn modelId="{F1E9986D-4564-4478-9C5B-6B0447DB5A41}" type="presOf" srcId="{5143A23D-272C-4364-AE18-EA63542C6959}" destId="{8FA227AB-2528-4A80-8443-26BE49FF8F80}" srcOrd="1" destOrd="0" presId="urn:microsoft.com/office/officeart/2005/8/layout/venn2"/>
    <dgm:cxn modelId="{9E07585F-5F5A-4543-AD55-3A8E4D790C8B}" type="presOf" srcId="{06ECB168-BA53-4AD3-A247-0F82E1AF9E5C}" destId="{D8CC797C-F038-4B1C-AD3D-B086C62B0AB9}" srcOrd="1" destOrd="0" presId="urn:microsoft.com/office/officeart/2005/8/layout/venn2"/>
    <dgm:cxn modelId="{ED7B2EE8-39F9-47FC-B52C-ED08C23ECCBD}" srcId="{672B9193-E01F-40BF-9D5C-37CA64BFDB74}" destId="{06ECB168-BA53-4AD3-A247-0F82E1AF9E5C}" srcOrd="0" destOrd="0" parTransId="{840451BD-436F-4AC1-B071-C8D10B56A66B}" sibTransId="{2C4FEE99-C039-4ECD-B5A8-8BE0525C2DAC}"/>
    <dgm:cxn modelId="{96D951DD-4852-4AC0-898B-18AD69067594}" srcId="{672B9193-E01F-40BF-9D5C-37CA64BFDB74}" destId="{0095A681-B06B-4001-8000-BBB322F786DD}" srcOrd="1" destOrd="0" parTransId="{DF50565E-2610-441B-A9CD-2F333F51B4DB}" sibTransId="{4283798F-58AF-4BDC-90B8-A820B7289EBB}"/>
    <dgm:cxn modelId="{C146E2C5-2E12-44DE-9F47-5B4A1F304960}" type="presOf" srcId="{0095A681-B06B-4001-8000-BBB322F786DD}" destId="{DDD5CA5C-77A5-4649-97AE-244C48E3159C}" srcOrd="1" destOrd="0" presId="urn:microsoft.com/office/officeart/2005/8/layout/venn2"/>
    <dgm:cxn modelId="{6B0B67C2-ECFA-47FB-9BDF-C5458DCC21E4}" type="presOf" srcId="{672B9193-E01F-40BF-9D5C-37CA64BFDB74}" destId="{47E426C8-BB03-476F-AB14-25313B3C1A55}" srcOrd="0" destOrd="0" presId="urn:microsoft.com/office/officeart/2005/8/layout/venn2"/>
    <dgm:cxn modelId="{928FBFA0-7F31-4E27-B5C2-6BE78C2B031C}" type="presOf" srcId="{06ECB168-BA53-4AD3-A247-0F82E1AF9E5C}" destId="{A4DBE28B-A695-410E-AA7C-7709DE13FB68}" srcOrd="0" destOrd="0" presId="urn:microsoft.com/office/officeart/2005/8/layout/venn2"/>
    <dgm:cxn modelId="{568A0751-ECEB-4B43-AD99-2CF199237EFD}" type="presParOf" srcId="{47E426C8-BB03-476F-AB14-25313B3C1A55}" destId="{9A8513C0-2488-4241-B2B9-53EEBBC6418D}" srcOrd="0" destOrd="0" presId="urn:microsoft.com/office/officeart/2005/8/layout/venn2"/>
    <dgm:cxn modelId="{549575A6-BAE0-4C69-AFA6-934E940EA41D}" type="presParOf" srcId="{9A8513C0-2488-4241-B2B9-53EEBBC6418D}" destId="{A4DBE28B-A695-410E-AA7C-7709DE13FB68}" srcOrd="0" destOrd="0" presId="urn:microsoft.com/office/officeart/2005/8/layout/venn2"/>
    <dgm:cxn modelId="{EABBA7AB-BD01-4A4C-B02E-746BB203AE5D}" type="presParOf" srcId="{9A8513C0-2488-4241-B2B9-53EEBBC6418D}" destId="{D8CC797C-F038-4B1C-AD3D-B086C62B0AB9}" srcOrd="1" destOrd="0" presId="urn:microsoft.com/office/officeart/2005/8/layout/venn2"/>
    <dgm:cxn modelId="{B6CBE238-8CC5-4A99-9146-81D5D8B2714C}" type="presParOf" srcId="{47E426C8-BB03-476F-AB14-25313B3C1A55}" destId="{FF35507B-FC33-4C78-95B6-4D240E5055A4}" srcOrd="1" destOrd="0" presId="urn:microsoft.com/office/officeart/2005/8/layout/venn2"/>
    <dgm:cxn modelId="{64401FF1-BBF4-4269-AAFC-076F7C12868C}" type="presParOf" srcId="{FF35507B-FC33-4C78-95B6-4D240E5055A4}" destId="{0C45BE34-9488-42DA-8C27-A721E679AC08}" srcOrd="0" destOrd="0" presId="urn:microsoft.com/office/officeart/2005/8/layout/venn2"/>
    <dgm:cxn modelId="{7B7C90FE-2694-4FD6-8D16-4C464D38507C}" type="presParOf" srcId="{FF35507B-FC33-4C78-95B6-4D240E5055A4}" destId="{DDD5CA5C-77A5-4649-97AE-244C48E3159C}" srcOrd="1" destOrd="0" presId="urn:microsoft.com/office/officeart/2005/8/layout/venn2"/>
    <dgm:cxn modelId="{BDF7A250-3EC1-4B78-88C4-8507BC2231A3}" type="presParOf" srcId="{47E426C8-BB03-476F-AB14-25313B3C1A55}" destId="{604861FF-2EAC-4BDE-A337-0792DD3DDEFE}" srcOrd="2" destOrd="0" presId="urn:microsoft.com/office/officeart/2005/8/layout/venn2"/>
    <dgm:cxn modelId="{8BD92ECC-2990-4A22-B611-72418F454021}" type="presParOf" srcId="{604861FF-2EAC-4BDE-A337-0792DD3DDEFE}" destId="{212A72A0-4E1F-4168-8F9F-6DD9851728CD}" srcOrd="0" destOrd="0" presId="urn:microsoft.com/office/officeart/2005/8/layout/venn2"/>
    <dgm:cxn modelId="{5CF62077-A55E-4290-9113-7137E669627F}" type="presParOf" srcId="{604861FF-2EAC-4BDE-A337-0792DD3DDEFE}" destId="{8FA227AB-2528-4A80-8443-26BE49FF8F8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BE28B-A695-410E-AA7C-7709DE13FB68}">
      <dsp:nvSpPr>
        <dsp:cNvPr id="0" name=""/>
        <dsp:cNvSpPr/>
      </dsp:nvSpPr>
      <dsp:spPr>
        <a:xfrm>
          <a:off x="533393" y="254847"/>
          <a:ext cx="3846394" cy="177634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All Anglicans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1784433" y="343664"/>
        <a:ext cx="1344314" cy="266451"/>
      </dsp:txXfrm>
    </dsp:sp>
    <dsp:sp modelId="{0C45BE34-9488-42DA-8C27-A721E679AC08}">
      <dsp:nvSpPr>
        <dsp:cNvPr id="0" name=""/>
        <dsp:cNvSpPr/>
      </dsp:nvSpPr>
      <dsp:spPr>
        <a:xfrm>
          <a:off x="1600210" y="830263"/>
          <a:ext cx="1717145" cy="846139"/>
        </a:xfrm>
        <a:prstGeom prst="ellipse">
          <a:avLst/>
        </a:prstGeom>
        <a:solidFill>
          <a:srgbClr val="0000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Puritans </a:t>
          </a:r>
          <a:endParaRPr lang="en-US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058688" y="883147"/>
        <a:ext cx="800189" cy="158651"/>
      </dsp:txXfrm>
    </dsp:sp>
    <dsp:sp modelId="{212A72A0-4E1F-4168-8F9F-6DD9851728CD}">
      <dsp:nvSpPr>
        <dsp:cNvPr id="0" name=""/>
        <dsp:cNvSpPr/>
      </dsp:nvSpPr>
      <dsp:spPr>
        <a:xfrm>
          <a:off x="1904998" y="1143008"/>
          <a:ext cx="1144532" cy="388004"/>
        </a:xfrm>
        <a:prstGeom prst="ellipse">
          <a:avLst/>
        </a:prstGeom>
        <a:solidFill>
          <a:srgbClr val="800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519113" algn="l"/>
            </a:tabLst>
          </a:pPr>
          <a:r>
            <a:rPr lang="en-US" sz="135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Separatists </a:t>
          </a:r>
          <a:endParaRPr lang="en-US" sz="135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sp:txBody>
      <dsp:txXfrm>
        <a:off x="2072611" y="1240010"/>
        <a:ext cx="809307" cy="194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7B141-E877-49EC-A357-7AC2DEF8F670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FF8E3-41B1-45CF-902D-AB23EC90CE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0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Government in Massachusetts centered on the church through </a:t>
            </a:r>
            <a:r>
              <a:rPr lang="en-US" u="sng" smtClean="0">
                <a:latin typeface="Calibri" pitchFamily="34" charset="0"/>
                <a:cs typeface="Calibri" pitchFamily="34" charset="0"/>
              </a:rPr>
              <a:t>town meetings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US" smtClean="0">
                <a:latin typeface="Calibri" pitchFamily="34" charset="0"/>
                <a:cs typeface="Calibri" pitchFamily="34" charset="0"/>
              </a:rPr>
              <a:t>Each Massachusetts town was independently governed by local church members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mtClean="0">
                <a:latin typeface="Calibri" pitchFamily="34" charset="0"/>
                <a:cs typeface="Calibri" pitchFamily="34" charset="0"/>
              </a:rPr>
              <a:t>This compromise revealed the declining importance of religion in New England</a:t>
            </a:r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800" smtClean="0">
              <a:latin typeface="Calibri" pitchFamily="34" charset="0"/>
              <a:cs typeface="Calibri" pitchFamily="34" charset="0"/>
            </a:endParaRP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sz="400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333 h 272"/>
                  <a:gd name="T4" fmla="*/ 240 w 624"/>
                  <a:gd name="T5" fmla="*/ 23248 h 272"/>
                  <a:gd name="T6" fmla="*/ 624 w 624"/>
                  <a:gd name="T7" fmla="*/ 2633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3 h 362"/>
                  <a:gd name="T4" fmla="*/ 248 w 632"/>
                  <a:gd name="T5" fmla="*/ 33 h 362"/>
                  <a:gd name="T6" fmla="*/ 632 w 632"/>
                  <a:gd name="T7" fmla="*/ 33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81 h 385"/>
                <a:gd name="T2" fmla="*/ 5762 w 5762"/>
                <a:gd name="T3" fmla="*/ 55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06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57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F432A2-A0D5-4B9D-83FB-B166656D463C}" type="datetimeFigureOut">
              <a:rPr lang="en-US" smtClean="0">
                <a:solidFill>
                  <a:srgbClr val="CCD1B9"/>
                </a:solidFill>
              </a:rPr>
              <a:pPr/>
              <a:t>8/19/2014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35C06-6645-42EE-8504-399EAB400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650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6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F432A2-A0D5-4B9D-83FB-B166656D463C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93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5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63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135C06-6645-42EE-8504-399EAB400B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62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04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CCD1B9"/>
                </a:solidFill>
              </a:rPr>
              <a:pPr/>
              <a:t>8/19/2014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6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97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077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CCD1B9"/>
                </a:solidFill>
              </a:rPr>
              <a:pPr/>
              <a:t>8/19/2014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04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56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880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575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967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6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2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46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6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CCD1B9"/>
                </a:solidFill>
              </a:rPr>
              <a:pPr/>
              <a:t>8/19/2014</a:t>
            </a:fld>
            <a:endParaRPr lang="en-US">
              <a:solidFill>
                <a:srgbClr val="CCD1B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D1B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58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2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35C06-6645-42EE-8504-399EAB400B44}" type="slidenum">
              <a:rPr lang="en-US" smtClean="0">
                <a:solidFill>
                  <a:srgbClr val="CCD1B9"/>
                </a:solidFill>
              </a:rPr>
              <a:pPr/>
              <a:t>‹#›</a:t>
            </a:fld>
            <a:endParaRPr lang="en-US">
              <a:solidFill>
                <a:srgbClr val="CCD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52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2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9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7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499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31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7 h 317"/>
                  <a:gd name="T4" fmla="*/ 624 w 624"/>
                  <a:gd name="T5" fmla="*/ 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8801 h 272"/>
                  <a:gd name="T4" fmla="*/ 240 w 624"/>
                  <a:gd name="T5" fmla="*/ 25366 h 272"/>
                  <a:gd name="T6" fmla="*/ 624 w 624"/>
                  <a:gd name="T7" fmla="*/ 288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endParaRPr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81 h 385"/>
                <a:gd name="T2" fmla="*/ 57 w 5762"/>
                <a:gd name="T3" fmla="*/ 555 h 385"/>
                <a:gd name="T4" fmla="*/ 57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 w 5761"/>
                <a:gd name="T3" fmla="*/ 0 h 189"/>
                <a:gd name="T4" fmla="*/ 5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03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05F432A2-A0D5-4B9D-83FB-B166656D463C}" type="datetimeFigureOut">
              <a:rPr lang="en-US" smtClean="0">
                <a:solidFill>
                  <a:srgbClr val="534949"/>
                </a:solidFill>
              </a:rPr>
              <a:pPr/>
              <a:t>8/19/2014</a:t>
            </a:fld>
            <a:endParaRPr lang="en-US">
              <a:solidFill>
                <a:srgbClr val="53494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3494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0135C06-6645-42EE-8504-399EAB400B44}" type="slidenum">
              <a:rPr lang="en-US" smtClean="0">
                <a:solidFill>
                  <a:srgbClr val="534949"/>
                </a:solidFill>
              </a:rPr>
              <a:pPr/>
              <a:t>‹#›</a:t>
            </a:fld>
            <a:endParaRPr lang="en-US">
              <a:solidFill>
                <a:srgbClr val="5349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2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D7AC7-5770-4D91-ACA0-A2AA27EA5EBF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2198-D51C-463C-BCD3-74B98F00D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hyperlink" Target="http://www.lookandlearn.com/if?img=1&amp;search=salem%20witch&amp;cat=&amp;bool=an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lookandlearn.com/if?img=8&amp;search=puritan&amp;cat=&amp;bool=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81800" y="152400"/>
            <a:ext cx="2362200" cy="6553200"/>
          </a:xfrm>
        </p:spPr>
        <p:txBody>
          <a:bodyPr>
            <a:normAutofit/>
          </a:bodyPr>
          <a:lstStyle/>
          <a:p>
            <a:pPr algn="ctr">
              <a:buClr>
                <a:schemeClr val="accent6">
                  <a:lumMod val="50000"/>
                </a:schemeClr>
              </a:buClr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iserably Lose" panose="02000000000000000000" pitchFamily="2" charset="0"/>
                <a:ea typeface="Cutie Patootie" pitchFamily="2" charset="0"/>
              </a:rPr>
              <a:t>*Wednesday’s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Miserably Lose" panose="02000000000000000000" pitchFamily="2" charset="0"/>
                <a:ea typeface="Cutie Patootie" pitchFamily="2" charset="0"/>
              </a:rPr>
              <a:t>BellRinger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Miserably Lose" panose="02000000000000000000" pitchFamily="2" charset="0"/>
                <a:ea typeface="Cutie Patootie" pitchFamily="2" charset="0"/>
              </a:rPr>
              <a:t>: 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Read each statement.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900" dirty="0" smtClean="0">
              <a:solidFill>
                <a:schemeClr val="accent6">
                  <a:lumMod val="50000"/>
                </a:schemeClr>
              </a:solidFill>
              <a:latin typeface="Cutie Patootie" pitchFamily="2" charset="0"/>
              <a:ea typeface="Cutie Patootie" pitchFamily="2" charset="0"/>
            </a:endParaRP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Decide if it’s a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fact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 or a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fabrication</a:t>
            </a: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US" sz="1050" dirty="0">
              <a:solidFill>
                <a:schemeClr val="accent6">
                  <a:lumMod val="50000"/>
                </a:schemeClr>
              </a:solidFill>
              <a:latin typeface="Cutie Patootie" pitchFamily="2" charset="0"/>
              <a:ea typeface="Cutie Patootie" pitchFamily="2" charset="0"/>
            </a:endParaRPr>
          </a:p>
          <a:p>
            <a:pPr marL="457200" indent="-45720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utie Patootie" pitchFamily="2" charset="0"/>
                <a:ea typeface="Cutie Patootie" pitchFamily="2" charset="0"/>
              </a:rPr>
              <a:t>Explain WHY – defend your answer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219200"/>
          </a:xfrm>
        </p:spPr>
        <p:txBody>
          <a:bodyPr/>
          <a:lstStyle/>
          <a:p>
            <a:pPr algn="l"/>
            <a:r>
              <a:rPr lang="en-US" sz="3600" dirty="0" smtClean="0">
                <a:latin typeface="Baby Boston" pitchFamily="66" charset="0"/>
              </a:rPr>
              <a:t>Fact or Fabrication?</a:t>
            </a:r>
            <a:endParaRPr lang="en-US" sz="3600" dirty="0">
              <a:latin typeface="Baby Boston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327464"/>
            <a:ext cx="6553200" cy="553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utie Patootie" pitchFamily="2" charset="0"/>
                <a:ea typeface="Cutie Patootie" pitchFamily="2" charset="0"/>
              </a:rPr>
              <a:t>The first Thanksgiving was in 1621 and             the pilgrims celebrated it every year thereafter.</a:t>
            </a:r>
          </a:p>
          <a:p>
            <a:pPr marL="342900" indent="-342900">
              <a:buFontTx/>
              <a:buAutoNum type="arabicPeriod"/>
            </a:pPr>
            <a:endParaRPr lang="en-US" sz="1050" dirty="0">
              <a:solidFill>
                <a:prstClr val="white"/>
              </a:solidFill>
              <a:latin typeface="Cutie Patootie" pitchFamily="2" charset="0"/>
              <a:ea typeface="Cutie Patootie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utie Patootie" pitchFamily="2" charset="0"/>
                <a:ea typeface="Cutie Patootie" pitchFamily="2" charset="0"/>
              </a:rPr>
              <a:t>The original Thanksgiving feast took place on the fourth Thursday of November.</a:t>
            </a:r>
          </a:p>
          <a:p>
            <a:pPr marL="342900" indent="-342900">
              <a:buFontTx/>
              <a:buAutoNum type="arabicPeriod"/>
            </a:pPr>
            <a:endParaRPr lang="en-US" sz="1000" dirty="0">
              <a:solidFill>
                <a:prstClr val="white"/>
              </a:solidFill>
              <a:latin typeface="Cutie Patootie" pitchFamily="2" charset="0"/>
              <a:ea typeface="Cutie Patootie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utie Patootie" pitchFamily="2" charset="0"/>
                <a:ea typeface="Cutie Patootie" pitchFamily="2" charset="0"/>
              </a:rPr>
              <a:t>The pilgrims wore only black and white clothing. They had buckles on their hats, garments, and shoes.</a:t>
            </a:r>
          </a:p>
          <a:p>
            <a:pPr marL="342900" indent="-342900">
              <a:buFontTx/>
              <a:buAutoNum type="arabicPeriod"/>
            </a:pPr>
            <a:endParaRPr lang="en-US" sz="1100" dirty="0">
              <a:solidFill>
                <a:prstClr val="white"/>
              </a:solidFill>
              <a:latin typeface="Cutie Patootie" pitchFamily="2" charset="0"/>
              <a:ea typeface="Cutie Patootie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utie Patootie" pitchFamily="2" charset="0"/>
                <a:ea typeface="Cutie Patootie" pitchFamily="2" charset="0"/>
              </a:rPr>
              <a:t>The pilgrims brought furniture with them on the Mayflower.</a:t>
            </a:r>
          </a:p>
          <a:p>
            <a:pPr marL="342900" indent="-342900">
              <a:buFontTx/>
              <a:buAutoNum type="arabicPeriod"/>
            </a:pPr>
            <a:endParaRPr lang="en-US" sz="1000" dirty="0">
              <a:solidFill>
                <a:prstClr val="white"/>
              </a:solidFill>
              <a:latin typeface="Cutie Patootie" pitchFamily="2" charset="0"/>
              <a:ea typeface="Cutie Patootie" pitchFamily="2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800" dirty="0">
                <a:solidFill>
                  <a:prstClr val="white"/>
                </a:solidFill>
                <a:latin typeface="Cutie Patootie" pitchFamily="2" charset="0"/>
                <a:ea typeface="Cutie Patootie" pitchFamily="2" charset="0"/>
              </a:rPr>
              <a:t>The Mayflower was headed for Virginia, but due to a navigational mistake it ended up in Cape Cod Massachusetts.</a:t>
            </a:r>
          </a:p>
        </p:txBody>
      </p:sp>
      <p:pic>
        <p:nvPicPr>
          <p:cNvPr id="1026" name="Picture 2" descr="C:\Users\e201101634\AppData\Local\Microsoft\Windows\Temporary Internet Files\Content.IE5\A3QIZGMI\MC90041068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715000"/>
            <a:ext cx="1035993" cy="9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201101634\AppData\Local\Microsoft\Windows\Temporary Internet Files\Content.IE5\V2DY5PQ0\MC90039089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99" y="228600"/>
            <a:ext cx="1146402" cy="143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5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271"/>
          <p:cNvPicPr>
            <a:picLocks noChangeAspect="1" noChangeArrowheads="1"/>
          </p:cNvPicPr>
          <p:nvPr/>
        </p:nvPicPr>
        <p:blipFill>
          <a:blip r:embed="rId3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8223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massbay.jpg image by maggie61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5" y="4143375"/>
            <a:ext cx="404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845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1630 to 1640, Puritan leader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Winthrop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led 16,000 Puritans to the Massachusetts Bay colony as part of the “Great Migration”</a:t>
            </a:r>
          </a:p>
        </p:txBody>
      </p:sp>
      <p:pic>
        <p:nvPicPr>
          <p:cNvPr id="9" name="Picture 7" descr="puritans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1371600"/>
            <a:ext cx="7280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304800" y="5972175"/>
            <a:ext cx="8458200" cy="8096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John Winthrop wanted to build Boston as a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“city on a hill” to be a model to other Christians</a:t>
            </a:r>
          </a:p>
        </p:txBody>
      </p:sp>
    </p:spTree>
    <p:extLst>
      <p:ext uri="{BB962C8B-B14F-4D97-AF65-F5344CB8AC3E}">
        <p14:creationId xmlns:p14="http://schemas.microsoft.com/office/powerpoint/2010/main" val="15924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8890000" cy="87947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Quick discussion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Based on these images, how were the New England colonies different from Virginia? </a:t>
            </a:r>
          </a:p>
        </p:txBody>
      </p:sp>
      <p:pic>
        <p:nvPicPr>
          <p:cNvPr id="5" name="Picture 5" descr="Photo of NEW ENGLAND: SCHOOLHOUSE. &#10;A one-room schoolhouse in 17th century New England. Wood engraving, 19th century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6842" y="990600"/>
            <a:ext cx="4114800" cy="3327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424238"/>
            <a:ext cx="342900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" y="1066800"/>
            <a:ext cx="4883624" cy="232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ART"/>
          <p:cNvPicPr>
            <a:picLocks noChangeAspect="1" noChangeArrowheads="1"/>
          </p:cNvPicPr>
          <p:nvPr/>
        </p:nvPicPr>
        <p:blipFill>
          <a:blip r:embed="rId5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" y="3389342"/>
            <a:ext cx="2220819" cy="346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847"/>
          <a:stretch/>
        </p:blipFill>
        <p:spPr bwMode="auto">
          <a:xfrm>
            <a:off x="5723925" y="4287672"/>
            <a:ext cx="3355249" cy="255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2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152400" y="2590800"/>
            <a:ext cx="60626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ular Callout 5"/>
          <p:cNvSpPr>
            <a:spLocks noChangeArrowheads="1"/>
          </p:cNvSpPr>
          <p:nvPr/>
        </p:nvSpPr>
        <p:spPr bwMode="auto">
          <a:xfrm>
            <a:off x="152400" y="152400"/>
            <a:ext cx="8839200" cy="457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Massachusetts was a different colony from Virginia:</a:t>
            </a:r>
          </a:p>
        </p:txBody>
      </p:sp>
      <p:sp>
        <p:nvSpPr>
          <p:cNvPr id="13" name="Rectangular Callout 5"/>
          <p:cNvSpPr>
            <a:spLocks noChangeArrowheads="1"/>
          </p:cNvSpPr>
          <p:nvPr/>
        </p:nvSpPr>
        <p:spPr bwMode="auto">
          <a:xfrm>
            <a:off x="152400" y="685800"/>
            <a:ext cx="4648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Puritans came to America for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religious freedom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ular Callout 5"/>
          <p:cNvSpPr>
            <a:spLocks noChangeArrowheads="1"/>
          </p:cNvSpPr>
          <p:nvPr/>
        </p:nvSpPr>
        <p:spPr bwMode="auto">
          <a:xfrm>
            <a:off x="4953000" y="685800"/>
            <a:ext cx="40386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Puritan settlers usually came as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families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ular Callout 5"/>
          <p:cNvSpPr>
            <a:spLocks noChangeArrowheads="1"/>
          </p:cNvSpPr>
          <p:nvPr/>
        </p:nvSpPr>
        <p:spPr bwMode="auto">
          <a:xfrm>
            <a:off x="152400" y="1600200"/>
            <a:ext cx="8839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Settlers sacrificed for the common good, built schools, &amp; focused on subsistence farming </a:t>
            </a:r>
          </a:p>
        </p:txBody>
      </p:sp>
      <p:pic>
        <p:nvPicPr>
          <p:cNvPr id="16" name="Picture 8" descr="MART"/>
          <p:cNvPicPr>
            <a:picLocks noChangeAspect="1" noChangeArrowheads="1"/>
          </p:cNvPicPr>
          <p:nvPr/>
        </p:nvPicPr>
        <p:blipFill>
          <a:blip r:embed="rId4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2514600"/>
            <a:ext cx="27320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5"/>
          <p:cNvSpPr>
            <a:spLocks noChangeArrowheads="1"/>
          </p:cNvSpPr>
          <p:nvPr/>
        </p:nvSpPr>
        <p:spPr bwMode="auto">
          <a:xfrm>
            <a:off x="381000" y="5486400"/>
            <a:ext cx="5529263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England was a more healthy place to live than Virginia so colonists lived longer</a:t>
            </a:r>
          </a:p>
        </p:txBody>
      </p:sp>
      <p:pic>
        <p:nvPicPr>
          <p:cNvPr id="18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60452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463800"/>
            <a:ext cx="3429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84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20272"/>
          <p:cNvPicPr>
            <a:picLocks noChangeAspect="1" noChangeArrowheads="1"/>
          </p:cNvPicPr>
          <p:nvPr/>
        </p:nvPicPr>
        <p:blipFill>
          <a:blip r:embed="rId3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1025525"/>
            <a:ext cx="52276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"/>
          <a:stretch>
            <a:fillRect/>
          </a:stretch>
        </p:blipFill>
        <p:spPr bwMode="auto">
          <a:xfrm>
            <a:off x="5240338" y="1371600"/>
            <a:ext cx="38274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7"/>
          <p:cNvSpPr>
            <a:spLocks noChangeArrowheads="1"/>
          </p:cNvSpPr>
          <p:nvPr/>
        </p:nvSpPr>
        <p:spPr bwMode="auto">
          <a:xfrm>
            <a:off x="304800" y="114300"/>
            <a:ext cx="8382000" cy="8763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Government in in the New England colonies centered on the church through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town meetings</a:t>
            </a:r>
            <a:endParaRPr kumimoji="1" lang="en-US" sz="3200" dirty="0">
              <a:solidFill>
                <a:srgbClr val="0000CC"/>
              </a:solidFill>
              <a:effectLst>
                <a:glow rad="101600">
                  <a:srgbClr val="0099CC">
                    <a:satMod val="175000"/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18150" y="1676400"/>
            <a:ext cx="3276600" cy="1981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DE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Each New England town was independently governed by local church members </a:t>
            </a:r>
            <a:endParaRPr kumimoji="1" lang="en-US" sz="32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518150" y="4114800"/>
            <a:ext cx="3276600" cy="1981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All adult male church members were allowed       to vote for local laws &amp; taxes</a:t>
            </a:r>
          </a:p>
        </p:txBody>
      </p:sp>
      <p:pic>
        <p:nvPicPr>
          <p:cNvPr id="33799" name="Picture 3" descr="20272"/>
          <p:cNvPicPr>
            <a:picLocks noChangeAspect="1" noChangeArrowheads="1"/>
          </p:cNvPicPr>
          <p:nvPr/>
        </p:nvPicPr>
        <p:blipFill>
          <a:blip r:embed="rId5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57188"/>
            <a:ext cx="5584825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7"/>
          <p:cNvSpPr>
            <a:spLocks noChangeArrowheads="1"/>
          </p:cNvSpPr>
          <p:nvPr/>
        </p:nvSpPr>
        <p:spPr bwMode="auto">
          <a:xfrm>
            <a:off x="152400" y="533400"/>
            <a:ext cx="5943600" cy="1676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the Massachusetts colony grew,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it spawned four new colonies: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Hampshire, Rhode Island,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Haven, &amp; Connecticut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2400" y="2438400"/>
            <a:ext cx="3276600" cy="3657600"/>
          </a:xfrm>
          <a:prstGeom prst="wedgeRectCallout">
            <a:avLst>
              <a:gd name="adj1" fmla="val 73690"/>
              <a:gd name="adj2" fmla="val 14648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Connecticut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 important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for creating the first written constitution in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U.S. history called </a:t>
            </a:r>
            <a:r>
              <a:rPr lang="en-US" sz="3200" i="1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The Fundamental </a:t>
            </a:r>
            <a:br>
              <a:rPr lang="en-US" sz="3200" i="1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i="1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Orders of Connecticut</a:t>
            </a:r>
            <a:endParaRPr lang="en-US" sz="3200" b="1" dirty="0">
              <a:solidFill>
                <a:srgbClr val="0000CC"/>
              </a:solidFill>
              <a:effectLst>
                <a:glow rad="101600">
                  <a:srgbClr val="0099CC">
                    <a:satMod val="175000"/>
                    <a:alpha val="40000"/>
                  </a:srgb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61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7"/>
          <p:cNvSpPr>
            <a:spLocks noChangeArrowheads="1"/>
          </p:cNvSpPr>
          <p:nvPr/>
        </p:nvSpPr>
        <p:spPr bwMode="auto">
          <a:xfrm>
            <a:off x="1143000" y="76200"/>
            <a:ext cx="6781800" cy="8763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England Puritans did not like ideas that differed from their own beliefs </a:t>
            </a:r>
            <a:endParaRPr kumimoji="1" lang="en-US" sz="32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AutoShape 7"/>
          <p:cNvSpPr>
            <a:spLocks noChangeArrowheads="1"/>
          </p:cNvSpPr>
          <p:nvPr/>
        </p:nvSpPr>
        <p:spPr bwMode="auto">
          <a:xfrm>
            <a:off x="76200" y="5105400"/>
            <a:ext cx="5867400" cy="1600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Roger</a:t>
            </a:r>
            <a:r>
              <a:rPr lang="en-US" sz="28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Williams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 banished from Massachusetts for demanding that Indians be paid for their land;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formed Rhode Island in 1636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19800" y="5122863"/>
            <a:ext cx="3048000" cy="1582737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Anne Hutchinson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 banished for challenging Puritan authority </a:t>
            </a:r>
          </a:p>
        </p:txBody>
      </p:sp>
      <p:pic>
        <p:nvPicPr>
          <p:cNvPr id="8" name="Picture 7" descr="DIVI7233033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1148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http://www.newgenevacenter.org/06_Historical-Documents/Photocopies+Illustrations/1644_Roger-Williams-received-by-India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75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 descr="http://upload.wikimedia.org/wikipedia/commons/b/b8/Anne_Hutchinson_on_Tr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76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8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762000" y="76200"/>
            <a:ext cx="7620000" cy="838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the New England colonies expanded into new lands, conflicts with Indians arose</a:t>
            </a:r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76200" y="6019800"/>
            <a:ext cx="8915400" cy="758825"/>
          </a:xfrm>
          <a:prstGeom prst="wedgeRectCallout">
            <a:avLst>
              <a:gd name="adj1" fmla="val 28838"/>
              <a:gd name="adj2" fmla="val 13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Pequot War in 1637 was the 1</a:t>
            </a:r>
            <a:r>
              <a:rPr lang="en-US" sz="3200" baseline="30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major British-led attack on Indians &amp; led to the death of 600 Indians</a:t>
            </a:r>
          </a:p>
        </p:txBody>
      </p:sp>
      <p:pic>
        <p:nvPicPr>
          <p:cNvPr id="35846" name="Picture 2" descr="http://4.bp.blogspot.com/_zLYDH1KfaG8/TBXIkDX8FmI/AAAAAAAAAjk/Z_LL89g_wlk/s640/pequot+w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675" y="990600"/>
            <a:ext cx="7239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65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6868" name="Picture 4" descr="hist_mass_p15-1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/>
          <p:cNvSpPr>
            <a:spLocks noChangeArrowheads="1"/>
          </p:cNvSpPr>
          <p:nvPr/>
        </p:nvSpPr>
        <p:spPr bwMode="auto">
          <a:xfrm>
            <a:off x="762000" y="152400"/>
            <a:ext cx="76200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King Philip’s War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broke out in 1675 when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Wampanoag Indians raided towns,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killing 10% of the colonial New England men </a:t>
            </a:r>
          </a:p>
        </p:txBody>
      </p:sp>
      <p:pic>
        <p:nvPicPr>
          <p:cNvPr id="7" name="Picture 4" descr="Photo of NATIVE AMERICAN ATTACK, 1675. &#10;Native Americans attacking a Massachusetts village (Brookfield or Deerfield) during King Philip's War, 1675. Color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676400"/>
            <a:ext cx="3986212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152400" y="76200"/>
            <a:ext cx="35052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the 1660s,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many New England towns experienced a drop-off in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church membership</a:t>
            </a:r>
          </a:p>
        </p:txBody>
      </p:sp>
      <p:pic>
        <p:nvPicPr>
          <p:cNvPr id="39941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152400" y="2212975"/>
            <a:ext cx="6324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3810000" y="76200"/>
            <a:ext cx="51054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Churches responded with the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Halfway Covenant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which gave full church membership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people who had not had a “conversion experience” 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569075" y="2514600"/>
            <a:ext cx="2498725" cy="3962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This compromise brought people back to the church, but showed the declining importance of religion in New England</a:t>
            </a:r>
          </a:p>
        </p:txBody>
      </p:sp>
    </p:spTree>
    <p:extLst>
      <p:ext uri="{BB962C8B-B14F-4D97-AF65-F5344CB8AC3E}">
        <p14:creationId xmlns:p14="http://schemas.microsoft.com/office/powerpoint/2010/main" val="906009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10" descr="Imag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351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AutoShape 7"/>
          <p:cNvSpPr>
            <a:spLocks noChangeArrowheads="1"/>
          </p:cNvSpPr>
          <p:nvPr/>
        </p:nvSpPr>
        <p:spPr bwMode="auto">
          <a:xfrm>
            <a:off x="685800" y="76200"/>
            <a:ext cx="76962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Religion played a role in the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Salem </a:t>
            </a:r>
            <a:b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</a:effectLst>
                <a:latin typeface="Calibri" pitchFamily="34" charset="0"/>
                <a:cs typeface="Calibri" pitchFamily="34" charset="0"/>
              </a:rPr>
              <a:t>witchcraft trials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1692 when several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young girls accused people of being witches</a:t>
            </a:r>
          </a:p>
        </p:txBody>
      </p:sp>
      <p:pic>
        <p:nvPicPr>
          <p:cNvPr id="8" name="Picture 15" descr="image?id=94963&amp;rendTypeId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447800"/>
            <a:ext cx="396875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67200" y="1431925"/>
            <a:ext cx="4724400" cy="1616075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hysteria was caused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tensions over land ownership, Indian attacks, &amp; religious disagreements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67200" y="3124200"/>
            <a:ext cx="4724400" cy="1252538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a result of the trials,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19 people were killed &amp; 150 citizens were jailed </a:t>
            </a:r>
          </a:p>
        </p:txBody>
      </p:sp>
      <p:pic>
        <p:nvPicPr>
          <p:cNvPr id="48135" name="Picture 7" descr="Dark Deeds: The Devil Comes to Salem. The Salem Witch Trials. Original artwork from Look and Learn no. 737 (28 February 1976)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452938"/>
            <a:ext cx="28432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http://www2.iath.virginia.edu/salem/images/hibbins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452938"/>
            <a:ext cx="18303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serably Lose" panose="02000000000000000000" pitchFamily="2" charset="0"/>
              </a:rPr>
              <a:t>Formatting: Vocab </a:t>
            </a:r>
            <a:r>
              <a:rPr lang="en-US" dirty="0" err="1" smtClean="0">
                <a:latin typeface="Miserably Lose" panose="02000000000000000000" pitchFamily="2" charset="0"/>
              </a:rPr>
              <a:t>NotecardS</a:t>
            </a:r>
            <a:endParaRPr lang="en-US" dirty="0">
              <a:latin typeface="Miserably Lose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3962400" cy="259080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en-US" dirty="0" smtClean="0">
                <a:latin typeface="A Little Pot" panose="02000000000000000000" pitchFamily="2" charset="0"/>
              </a:rPr>
              <a:t>KEY TERM/VOCAB WORD</a:t>
            </a:r>
            <a:endParaRPr lang="en-US" dirty="0">
              <a:latin typeface="A Little Pot" panose="02000000000000000000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246418" y="3505199"/>
            <a:ext cx="4246418" cy="26808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A Little Pot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A Little Pot" panose="02000000000000000000" pitchFamily="2" charset="0"/>
              </a:rPr>
              <a:t>Information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 Little Pot" panose="02000000000000000000" pitchFamily="2" charset="0"/>
              </a:rPr>
              <a:t>	</a:t>
            </a:r>
            <a:r>
              <a:rPr lang="en-US" dirty="0" smtClean="0">
                <a:latin typeface="A Little Pot" panose="02000000000000000000" pitchFamily="2" charset="0"/>
              </a:rPr>
              <a:t>		Memory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 Little Pot" panose="02000000000000000000" pitchFamily="2" charset="0"/>
              </a:rPr>
              <a:t>	</a:t>
            </a:r>
            <a:r>
              <a:rPr lang="en-US" dirty="0" smtClean="0">
                <a:latin typeface="A Little Pot" panose="02000000000000000000" pitchFamily="2" charset="0"/>
              </a:rPr>
              <a:t>		Clue</a:t>
            </a:r>
            <a:endParaRPr lang="en-US" dirty="0">
              <a:latin typeface="A Little Po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930134"/>
            <a:ext cx="394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vered By Your Grace" panose="02000506000000020004" pitchFamily="2" charset="0"/>
              </a:rPr>
              <a:t>Front of Notecard</a:t>
            </a:r>
            <a:endParaRPr lang="en-US" sz="2800" dirty="0">
              <a:latin typeface="Covered By Your Grace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98818" y="6192099"/>
            <a:ext cx="394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vered By Your Grace" panose="02000506000000020004" pitchFamily="2" charset="0"/>
              </a:rPr>
              <a:t>Back of Notecard</a:t>
            </a:r>
            <a:endParaRPr lang="en-US" sz="2800" dirty="0">
              <a:latin typeface="Covered By Your Grace" panose="02000506000000020004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369627" y="3733800"/>
            <a:ext cx="0" cy="22860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0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3657600" cy="16764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colonists who first settled in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England came for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religious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reasons </a:t>
            </a:r>
          </a:p>
        </p:txBody>
      </p:sp>
      <p:pic>
        <p:nvPicPr>
          <p:cNvPr id="5" name="Picture 5" descr="DIVI723303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5"/>
          <p:cNvSpPr>
            <a:spLocks noChangeArrowheads="1"/>
          </p:cNvSpPr>
          <p:nvPr/>
        </p:nvSpPr>
        <p:spPr bwMode="auto">
          <a:xfrm>
            <a:off x="4038600" y="304800"/>
            <a:ext cx="49530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Religious disagreements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Britain led to divisions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the Anglican Church</a:t>
            </a:r>
          </a:p>
        </p:txBody>
      </p:sp>
    </p:spTree>
    <p:extLst>
      <p:ext uri="{BB962C8B-B14F-4D97-AF65-F5344CB8AC3E}">
        <p14:creationId xmlns:p14="http://schemas.microsoft.com/office/powerpoint/2010/main" val="10098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4343400" cy="1981200"/>
          </a:xfrm>
          <a:prstGeom prst="wedgeRectCallout">
            <a:avLst>
              <a:gd name="adj1" fmla="val 21106"/>
              <a:gd name="adj2" fmla="val 3127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Puritans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believed in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kumimoji="1"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Calvinist idea of predestination &amp; tried </a:t>
            </a:r>
            <a:br>
              <a:rPr kumimoji="1"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kumimoji="1"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 live strictly “Christian” lives without sin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Rectangular Callout 5"/>
          <p:cNvSpPr>
            <a:spLocks noChangeArrowheads="1"/>
          </p:cNvSpPr>
          <p:nvPr/>
        </p:nvSpPr>
        <p:spPr bwMode="auto">
          <a:xfrm>
            <a:off x="4648200" y="76200"/>
            <a:ext cx="4267200" cy="1981200"/>
          </a:xfrm>
          <a:prstGeom prst="wedgeRectCallout">
            <a:avLst>
              <a:gd name="adj1" fmla="val -5750"/>
              <a:gd name="adj2" fmla="val -1741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Puritans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believed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that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b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en-US" sz="24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Anglican Church compromise too far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by allowing some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Catholic rituals</a:t>
            </a:r>
          </a:p>
        </p:txBody>
      </p:sp>
    </p:spTree>
    <p:extLst>
      <p:ext uri="{BB962C8B-B14F-4D97-AF65-F5344CB8AC3E}">
        <p14:creationId xmlns:p14="http://schemas.microsoft.com/office/powerpoint/2010/main" val="20974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ular Callout 5"/>
          <p:cNvSpPr>
            <a:spLocks noChangeArrowheads="1"/>
          </p:cNvSpPr>
          <p:nvPr/>
        </p:nvSpPr>
        <p:spPr bwMode="auto">
          <a:xfrm>
            <a:off x="76200" y="76200"/>
            <a:ext cx="3810000" cy="1981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Some radical Puritans were known as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Separatists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because they unwilling to wait for church reforms</a:t>
            </a:r>
          </a:p>
        </p:txBody>
      </p:sp>
      <p:pic>
        <p:nvPicPr>
          <p:cNvPr id="25603" name="Picture 2" descr="http://theevangelicalcalvinist.files.wordpress.com/2009/08/westminsterassembly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2133600"/>
            <a:ext cx="7815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038600" y="-76200"/>
          <a:ext cx="4724400" cy="38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521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57200" y="76200"/>
            <a:ext cx="8161338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Separatists became “Pilgrims” when they formed a joint-stock company, gained a charter,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&amp; created the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Plymouth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colony in America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9117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 descr="http://www.intaglio-fine-art.com/images/tra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363" y="3471863"/>
            <a:ext cx="40163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pilgrimhall.org/images/WebBac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95413"/>
            <a:ext cx="39703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8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ayflower Compact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863" y="2247900"/>
            <a:ext cx="4960937" cy="454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6" descr="http://upload.wikimedia.org/wikipedia/commons/6/63/Mayflower_Compact_Bradfo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3919538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078288" y="76200"/>
            <a:ext cx="4989512" cy="1981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Before landing in America, the Pilgrims created the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Mayflower Compact 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agreeing to work together </a:t>
            </a:r>
            <a:b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 a “</a:t>
            </a:r>
            <a:r>
              <a:rPr lang="en-US" sz="32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civil body politick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”…</a:t>
            </a:r>
          </a:p>
        </p:txBody>
      </p:sp>
      <p:sp>
        <p:nvSpPr>
          <p:cNvPr id="7" name="Rectangular Callout 5"/>
          <p:cNvSpPr>
            <a:spLocks noChangeArrowheads="1"/>
          </p:cNvSpPr>
          <p:nvPr/>
        </p:nvSpPr>
        <p:spPr bwMode="auto">
          <a:xfrm>
            <a:off x="4078288" y="2133600"/>
            <a:ext cx="5003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79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…The</a:t>
            </a:r>
            <a:r>
              <a:rPr lang="en-US" sz="3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Mayflower Compact </a:t>
            </a: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 the first example of 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self-government in America</a:t>
            </a:r>
          </a:p>
        </p:txBody>
      </p:sp>
    </p:spTree>
    <p:extLst>
      <p:ext uri="{BB962C8B-B14F-4D97-AF65-F5344CB8AC3E}">
        <p14:creationId xmlns:p14="http://schemas.microsoft.com/office/powerpoint/2010/main" val="1355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ular Callout 5"/>
          <p:cNvSpPr>
            <a:spLocks noChangeArrowheads="1"/>
          </p:cNvSpPr>
          <p:nvPr/>
        </p:nvSpPr>
        <p:spPr bwMode="auto">
          <a:xfrm>
            <a:off x="609600" y="130175"/>
            <a:ext cx="7848600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the Pilgrims founded Plymouth in 1620,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they faced disease &amp; hunger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162050"/>
            <a:ext cx="7899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143000"/>
            <a:ext cx="464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Pilgrims received help from local natives like Squanto &amp; Massasoit…</a:t>
            </a:r>
          </a:p>
        </p:txBody>
      </p:sp>
      <p:pic>
        <p:nvPicPr>
          <p:cNvPr id="7" name="Picture 6" descr="ColonialPilgrimsThanksgiv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444750"/>
            <a:ext cx="8915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876800" y="1130300"/>
            <a:ext cx="4114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…and celebrated the first Thanksgiving to honor the local Indians </a:t>
            </a:r>
          </a:p>
        </p:txBody>
      </p:sp>
    </p:spTree>
    <p:extLst>
      <p:ext uri="{BB962C8B-B14F-4D97-AF65-F5344CB8AC3E}">
        <p14:creationId xmlns:p14="http://schemas.microsoft.com/office/powerpoint/2010/main" val="8855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ular Callout 5"/>
          <p:cNvSpPr>
            <a:spLocks noChangeArrowheads="1"/>
          </p:cNvSpPr>
          <p:nvPr/>
        </p:nvSpPr>
        <p:spPr bwMode="auto">
          <a:xfrm>
            <a:off x="76200" y="130175"/>
            <a:ext cx="8975725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When the Separatist Pilgrims came to America, the Puritans remained within the Church of England</a:t>
            </a:r>
          </a:p>
        </p:txBody>
      </p:sp>
      <p:pic>
        <p:nvPicPr>
          <p:cNvPr id="29699" name="Picture 4" descr="DIVI723303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11250"/>
            <a:ext cx="569753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 descr="Puritans.  Original artwork for illustration in Look and Learn (issue yet to be identified)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11250"/>
            <a:ext cx="568166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ular Callout 5"/>
          <p:cNvSpPr>
            <a:spLocks noChangeArrowheads="1"/>
          </p:cNvSpPr>
          <p:nvPr/>
        </p:nvSpPr>
        <p:spPr bwMode="auto">
          <a:xfrm>
            <a:off x="5867400" y="1212850"/>
            <a:ext cx="3184525" cy="282575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But when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Catholic </a:t>
            </a:r>
            <a:b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King Charles I came to power, Puritans felt the time was right to leave Britain  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5867400" y="4191000"/>
            <a:ext cx="3184525" cy="24384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1630, Puritans arrived in Boston &amp; created the New England colony of </a:t>
            </a:r>
            <a:r>
              <a:rPr lang="en-US" sz="3200" dirty="0">
                <a:solidFill>
                  <a:srgbClr val="0000CC"/>
                </a:solidFill>
                <a:effectLst>
                  <a:glow rad="101600">
                    <a:srgbClr val="0099CC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Massachusetts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9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578</Words>
  <Application>Microsoft Office PowerPoint</Application>
  <PresentationFormat>On-screen Show (4:3)</PresentationFormat>
  <Paragraphs>70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Brooks PPT Template</vt:lpstr>
      <vt:lpstr>Grid</vt:lpstr>
      <vt:lpstr>Office Theme</vt:lpstr>
      <vt:lpstr>Fact or Fabrication?</vt:lpstr>
      <vt:lpstr>Formatting: Vocab NotecardS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McFarland, Kirsten</dc:creator>
  <cp:lastModifiedBy>Lombardo, Kirsten</cp:lastModifiedBy>
  <cp:revision>16</cp:revision>
  <dcterms:created xsi:type="dcterms:W3CDTF">2013-08-05T21:09:49Z</dcterms:created>
  <dcterms:modified xsi:type="dcterms:W3CDTF">2014-08-19T15:35:32Z</dcterms:modified>
</cp:coreProperties>
</file>