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701" r:id="rId4"/>
  </p:sldMasterIdLst>
  <p:notesMasterIdLst>
    <p:notesMasterId r:id="rId42"/>
  </p:notesMasterIdLst>
  <p:sldIdLst>
    <p:sldId id="293" r:id="rId5"/>
    <p:sldId id="296"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87" r:id="rId20"/>
    <p:sldId id="288" r:id="rId21"/>
    <p:sldId id="289" r:id="rId22"/>
    <p:sldId id="290" r:id="rId23"/>
    <p:sldId id="291" r:id="rId24"/>
    <p:sldId id="292" r:id="rId25"/>
    <p:sldId id="295" r:id="rId26"/>
    <p:sldId id="294"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65" autoAdjust="0"/>
  </p:normalViewPr>
  <p:slideViewPr>
    <p:cSldViewPr>
      <p:cViewPr varScale="1">
        <p:scale>
          <a:sx n="65" d="100"/>
          <a:sy n="65" d="100"/>
        </p:scale>
        <p:origin x="-1536"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D27A0F-D474-4026-AE1F-49A7DEDDCEF9}" type="datetimeFigureOut">
              <a:rPr lang="en-US" smtClean="0"/>
              <a:t>10/6/2014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A6C854-CFAE-4650-A423-E9132FE6EDFE}" type="slidenum">
              <a:rPr lang="en-US" smtClean="0"/>
              <a:t>‹#›</a:t>
            </a:fld>
            <a:endParaRPr lang="en-US"/>
          </a:p>
        </p:txBody>
      </p:sp>
    </p:spTree>
    <p:extLst>
      <p:ext uri="{BB962C8B-B14F-4D97-AF65-F5344CB8AC3E}">
        <p14:creationId xmlns:p14="http://schemas.microsoft.com/office/powerpoint/2010/main" val="3317550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2734C78E-A18A-4AD0-91D4-F1F0807671CD}" type="slidenum">
              <a:rPr lang="en-US">
                <a:solidFill>
                  <a:prstClr val="black"/>
                </a:solidFill>
                <a:latin typeface="Arial" charset="0"/>
              </a:rPr>
              <a:pPr/>
              <a:t>9</a:t>
            </a:fld>
            <a:endParaRPr lang="en-US">
              <a:solidFill>
                <a:prstClr val="black"/>
              </a:solidFill>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3B61710A-DB7D-4735-9B1D-21439A2379CC}" type="slidenum">
              <a:rPr lang="en-US">
                <a:solidFill>
                  <a:prstClr val="black"/>
                </a:solidFill>
                <a:latin typeface="Arial" charset="0"/>
              </a:rPr>
              <a:pPr/>
              <a:t>36</a:t>
            </a:fld>
            <a:endParaRPr lang="en-US">
              <a:solidFill>
                <a:prstClr val="black"/>
              </a:solidFill>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339B2E66-E88B-4A24-A154-99E8945404E9}" type="slidenum">
              <a:rPr lang="en-US">
                <a:solidFill>
                  <a:prstClr val="black"/>
                </a:solidFill>
                <a:latin typeface="Arial" charset="0"/>
              </a:rPr>
              <a:pPr/>
              <a:t>10</a:t>
            </a:fld>
            <a:endParaRPr lang="en-US">
              <a:solidFill>
                <a:prstClr val="black"/>
              </a:solidFill>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200302A4-4BDF-468F-8793-4BD7E838BF34}" type="slidenum">
              <a:rPr lang="en-US">
                <a:solidFill>
                  <a:prstClr val="black"/>
                </a:solidFill>
                <a:latin typeface="Arial" charset="0"/>
              </a:rPr>
              <a:pPr/>
              <a:t>11</a:t>
            </a:fld>
            <a:endParaRPr lang="en-US">
              <a:solidFill>
                <a:prstClr val="black"/>
              </a:solidFill>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63B2388D-2E2D-4B50-8DDA-F2D8328E7705}" type="slidenum">
              <a:rPr lang="en-US">
                <a:solidFill>
                  <a:prstClr val="black"/>
                </a:solidFill>
                <a:latin typeface="Arial" charset="0"/>
              </a:rPr>
              <a:pPr/>
              <a:t>12</a:t>
            </a:fld>
            <a:endParaRPr lang="en-US">
              <a:solidFill>
                <a:prstClr val="black"/>
              </a:solidFill>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5C2D3EB6-A4DF-4983-ACCC-36D04DB6E9D7}" type="slidenum">
              <a:rPr lang="en-US">
                <a:solidFill>
                  <a:prstClr val="black"/>
                </a:solidFill>
                <a:latin typeface="Arial" charset="0"/>
              </a:rPr>
              <a:pPr/>
              <a:t>26</a:t>
            </a:fld>
            <a:endParaRPr lang="en-US">
              <a:solidFill>
                <a:prstClr val="black"/>
              </a:solidFill>
              <a:latin typeface="Arial" charset="0"/>
            </a:endParaRPr>
          </a:p>
        </p:txBody>
      </p:sp>
      <p:sp>
        <p:nvSpPr>
          <p:cNvPr id="61443" name="Rectangle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smtClean="0"/>
          </a:p>
        </p:txBody>
      </p:sp>
      <p:sp>
        <p:nvSpPr>
          <p:cNvPr id="61444"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E50D1AA-3E7E-4950-ABDA-518BECEFE078}" type="slidenum">
              <a:rPr lang="en-US">
                <a:solidFill>
                  <a:prstClr val="black"/>
                </a:solidFill>
                <a:latin typeface="Arial" charset="0"/>
              </a:rPr>
              <a:pPr/>
              <a:t>27</a:t>
            </a:fld>
            <a:endParaRPr lang="en-US">
              <a:solidFill>
                <a:prstClr val="black"/>
              </a:solidFill>
              <a:latin typeface="Arial" charset="0"/>
            </a:endParaRPr>
          </a:p>
        </p:txBody>
      </p:sp>
      <p:sp>
        <p:nvSpPr>
          <p:cNvPr id="62467" name="Rectangle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smtClean="0"/>
          </a:p>
        </p:txBody>
      </p:sp>
      <p:sp>
        <p:nvSpPr>
          <p:cNvPr id="62468"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0FBDD04C-586D-4DFF-A91C-B87501BE9AE9}" type="slidenum">
              <a:rPr lang="en-US">
                <a:solidFill>
                  <a:prstClr val="black"/>
                </a:solidFill>
                <a:latin typeface="Arial" charset="0"/>
              </a:rPr>
              <a:pPr/>
              <a:t>28</a:t>
            </a:fld>
            <a:endParaRPr lang="en-US">
              <a:solidFill>
                <a:prstClr val="black"/>
              </a:solidFill>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We’ll talk about this “market revolution” more in-depth later this unit. This is just a preview in order to understand the importance of Henry Clay’s American System. The emphasis here is on the politics of the era, which should help students understand how the national government promoted a national market economy that, by the 1810s, had emerged as strong regional economies due to new technological innovations (cotton gin, interchangeable parts, Singer sewing machines, Slater mills, McCormick reaper, Deere steel plow, etc.)  Again, we’ll discuss these details in the next set of notes.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8E96CC66-6FC0-496A-9666-D3D4D5381B6A}" type="slidenum">
              <a:rPr lang="en-US">
                <a:solidFill>
                  <a:prstClr val="black"/>
                </a:solidFill>
                <a:latin typeface="Arial" charset="0"/>
              </a:rPr>
              <a:pPr/>
              <a:t>30</a:t>
            </a:fld>
            <a:endParaRPr lang="en-US">
              <a:solidFill>
                <a:prstClr val="black"/>
              </a:solidFill>
              <a:latin typeface="Arial" charset="0"/>
            </a:endParaRPr>
          </a:p>
        </p:txBody>
      </p:sp>
      <p:sp>
        <p:nvSpPr>
          <p:cNvPr id="64515" name="Rectangle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smtClean="0"/>
          </a:p>
        </p:txBody>
      </p:sp>
      <p:sp>
        <p:nvSpPr>
          <p:cNvPr id="64516"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Calibri" pitchFamily="34" charset="0"/>
                <a:cs typeface="Calibri" pitchFamily="34" charset="0"/>
              </a:rPr>
              <a:t>Because of the 3/5 Compromise, the South had more members of the House of Representatives</a:t>
            </a:r>
            <a:r>
              <a:rPr lang="en-US" smtClean="0"/>
              <a:t>; </a:t>
            </a:r>
            <a:r>
              <a:rPr lang="en-US" smtClean="0">
                <a:latin typeface="Calibri" pitchFamily="34" charset="0"/>
                <a:cs typeface="Calibri" pitchFamily="34" charset="0"/>
              </a:rPr>
              <a:t>President Monroe was from Virginia, so the South controlled the presidency too</a:t>
            </a:r>
          </a:p>
          <a:p>
            <a:endParaRPr lang="en-US" smtClean="0">
              <a:latin typeface="Calibri" pitchFamily="34" charset="0"/>
              <a:cs typeface="Calibri"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A891EBAA-AC15-4CE0-8C7E-3901C685E93F}" type="slidenum">
              <a:rPr lang="en-US">
                <a:solidFill>
                  <a:prstClr val="black"/>
                </a:solidFill>
                <a:latin typeface="Arial" charset="0"/>
              </a:rPr>
              <a:pPr/>
              <a:t>35</a:t>
            </a:fld>
            <a:endParaRPr lang="en-US">
              <a:solidFill>
                <a:prstClr val="black"/>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2" cy="638"/>
              <a:chOff x="-2" y="1562"/>
              <a:chExt cx="5762" cy="638"/>
            </a:xfrm>
          </p:grpSpPr>
          <p:sp>
            <p:nvSpPr>
              <p:cNvPr id="8" name="Freeform 4"/>
              <p:cNvSpPr>
                <a:spLocks/>
              </p:cNvSpPr>
              <p:nvPr/>
            </p:nvSpPr>
            <p:spPr bwMode="ltGray">
              <a:xfrm rot="-5400000">
                <a:off x="2558" y="-993"/>
                <a:ext cx="624" cy="5745"/>
              </a:xfrm>
              <a:custGeom>
                <a:avLst/>
                <a:gdLst>
                  <a:gd name="T0" fmla="*/ 0 w 1000"/>
                  <a:gd name="T1" fmla="*/ 0 h 720"/>
                  <a:gd name="T2" fmla="*/ 0 w 1000"/>
                  <a:gd name="T3" fmla="*/ 2147483647 h 720"/>
                  <a:gd name="T4" fmla="*/ 14 w 1000"/>
                  <a:gd name="T5" fmla="*/ 2147483647 h 720"/>
                  <a:gd name="T6" fmla="*/ 14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9" name="Freeform 5"/>
              <p:cNvSpPr>
                <a:spLocks/>
              </p:cNvSpPr>
              <p:nvPr/>
            </p:nvSpPr>
            <p:spPr bwMode="ltGray">
              <a:xfrm rot="-5400000">
                <a:off x="1322" y="1669"/>
                <a:ext cx="624" cy="421"/>
              </a:xfrm>
              <a:custGeom>
                <a:avLst/>
                <a:gdLst>
                  <a:gd name="T0" fmla="*/ 0 w 624"/>
                  <a:gd name="T1" fmla="*/ 0 h 317"/>
                  <a:gd name="T2" fmla="*/ 0 w 624"/>
                  <a:gd name="T3" fmla="*/ 3490 h 317"/>
                  <a:gd name="T4" fmla="*/ 624 w 624"/>
                  <a:gd name="T5" fmla="*/ 3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3574 h 317"/>
                  <a:gd name="T4" fmla="*/ 624 w 624"/>
                  <a:gd name="T5" fmla="*/ 357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1" name="Freeform 7"/>
              <p:cNvSpPr>
                <a:spLocks/>
              </p:cNvSpPr>
              <p:nvPr/>
            </p:nvSpPr>
            <p:spPr bwMode="ltGray">
              <a:xfrm rot="-5400000">
                <a:off x="-58" y="1752"/>
                <a:ext cx="624" cy="255"/>
              </a:xfrm>
              <a:custGeom>
                <a:avLst/>
                <a:gdLst>
                  <a:gd name="T0" fmla="*/ 0 w 624"/>
                  <a:gd name="T1" fmla="*/ 2 h 370"/>
                  <a:gd name="T2" fmla="*/ 0 w 624"/>
                  <a:gd name="T3" fmla="*/ 11 h 370"/>
                  <a:gd name="T4" fmla="*/ 624 w 624"/>
                  <a:gd name="T5" fmla="*/ 11 h 370"/>
                  <a:gd name="T6" fmla="*/ 624 w 624"/>
                  <a:gd name="T7" fmla="*/ 2 h 370"/>
                  <a:gd name="T8" fmla="*/ 384 w 624"/>
                  <a:gd name="T9" fmla="*/ 1 h 370"/>
                  <a:gd name="T10" fmla="*/ 0 w 624"/>
                  <a:gd name="T11" fmla="*/ 2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137 h 317"/>
                  <a:gd name="T4" fmla="*/ 624 w 624"/>
                  <a:gd name="T5" fmla="*/ 13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3561 h 272"/>
                  <a:gd name="T4" fmla="*/ 240 w 624"/>
                  <a:gd name="T5" fmla="*/ 3144 h 272"/>
                  <a:gd name="T6" fmla="*/ 624 w 624"/>
                  <a:gd name="T7" fmla="*/ 356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4" name="Freeform 10"/>
              <p:cNvSpPr>
                <a:spLocks/>
              </p:cNvSpPr>
              <p:nvPr/>
            </p:nvSpPr>
            <p:spPr bwMode="ltGray">
              <a:xfrm rot="-5400000">
                <a:off x="155" y="1727"/>
                <a:ext cx="632" cy="315"/>
              </a:xfrm>
              <a:custGeom>
                <a:avLst/>
                <a:gdLst>
                  <a:gd name="T0" fmla="*/ 8 w 632"/>
                  <a:gd name="T1" fmla="*/ 13 h 362"/>
                  <a:gd name="T2" fmla="*/ 8 w 632"/>
                  <a:gd name="T3" fmla="*/ 90 h 362"/>
                  <a:gd name="T4" fmla="*/ 248 w 632"/>
                  <a:gd name="T5" fmla="*/ 90 h 362"/>
                  <a:gd name="T6" fmla="*/ 632 w 632"/>
                  <a:gd name="T7" fmla="*/ 90 h 362"/>
                  <a:gd name="T8" fmla="*/ 632 w 632"/>
                  <a:gd name="T9" fmla="*/ 13 h 362"/>
                  <a:gd name="T10" fmla="*/ 104 w 632"/>
                  <a:gd name="T11" fmla="*/ 13 h 362"/>
                  <a:gd name="T12" fmla="*/ 8 w 632"/>
                  <a:gd name="T13" fmla="*/ 1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5" name="Freeform 11"/>
              <p:cNvSpPr>
                <a:spLocks/>
              </p:cNvSpPr>
              <p:nvPr/>
            </p:nvSpPr>
            <p:spPr bwMode="ltGray">
              <a:xfrm rot="-5400000">
                <a:off x="3210" y="1665"/>
                <a:ext cx="624" cy="421"/>
              </a:xfrm>
              <a:custGeom>
                <a:avLst/>
                <a:gdLst>
                  <a:gd name="T0" fmla="*/ 0 w 624"/>
                  <a:gd name="T1" fmla="*/ 0 h 317"/>
                  <a:gd name="T2" fmla="*/ 0 w 624"/>
                  <a:gd name="T3" fmla="*/ 3490 h 317"/>
                  <a:gd name="T4" fmla="*/ 624 w 624"/>
                  <a:gd name="T5" fmla="*/ 3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3574 h 317"/>
                  <a:gd name="T4" fmla="*/ 624 w 624"/>
                  <a:gd name="T5" fmla="*/ 357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7" name="Freeform 13"/>
              <p:cNvSpPr>
                <a:spLocks/>
              </p:cNvSpPr>
              <p:nvPr/>
            </p:nvSpPr>
            <p:spPr bwMode="ltGray">
              <a:xfrm rot="-5400000">
                <a:off x="1829" y="1748"/>
                <a:ext cx="624" cy="255"/>
              </a:xfrm>
              <a:custGeom>
                <a:avLst/>
                <a:gdLst>
                  <a:gd name="T0" fmla="*/ 0 w 624"/>
                  <a:gd name="T1" fmla="*/ 2 h 370"/>
                  <a:gd name="T2" fmla="*/ 0 w 624"/>
                  <a:gd name="T3" fmla="*/ 11 h 370"/>
                  <a:gd name="T4" fmla="*/ 624 w 624"/>
                  <a:gd name="T5" fmla="*/ 11 h 370"/>
                  <a:gd name="T6" fmla="*/ 624 w 624"/>
                  <a:gd name="T7" fmla="*/ 2 h 370"/>
                  <a:gd name="T8" fmla="*/ 384 w 624"/>
                  <a:gd name="T9" fmla="*/ 1 h 370"/>
                  <a:gd name="T10" fmla="*/ 0 w 624"/>
                  <a:gd name="T11" fmla="*/ 2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137 h 317"/>
                  <a:gd name="T4" fmla="*/ 624 w 624"/>
                  <a:gd name="T5" fmla="*/ 13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9" name="Freeform 15"/>
              <p:cNvSpPr>
                <a:spLocks/>
              </p:cNvSpPr>
              <p:nvPr/>
            </p:nvSpPr>
            <p:spPr bwMode="ltGray">
              <a:xfrm rot="-5400000">
                <a:off x="2329" y="1695"/>
                <a:ext cx="624" cy="361"/>
              </a:xfrm>
              <a:custGeom>
                <a:avLst/>
                <a:gdLst>
                  <a:gd name="T0" fmla="*/ 0 w 624"/>
                  <a:gd name="T1" fmla="*/ 0 h 272"/>
                  <a:gd name="T2" fmla="*/ 0 w 624"/>
                  <a:gd name="T3" fmla="*/ 3473 h 272"/>
                  <a:gd name="T4" fmla="*/ 240 w 624"/>
                  <a:gd name="T5" fmla="*/ 3070 h 272"/>
                  <a:gd name="T6" fmla="*/ 624 w 624"/>
                  <a:gd name="T7" fmla="*/ 347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20" name="Freeform 16"/>
              <p:cNvSpPr>
                <a:spLocks/>
              </p:cNvSpPr>
              <p:nvPr/>
            </p:nvSpPr>
            <p:spPr bwMode="ltGray">
              <a:xfrm rot="-5400000">
                <a:off x="2043" y="1721"/>
                <a:ext cx="632" cy="316"/>
              </a:xfrm>
              <a:custGeom>
                <a:avLst/>
                <a:gdLst>
                  <a:gd name="T0" fmla="*/ 8 w 632"/>
                  <a:gd name="T1" fmla="*/ 13 h 362"/>
                  <a:gd name="T2" fmla="*/ 8 w 632"/>
                  <a:gd name="T3" fmla="*/ 93 h 362"/>
                  <a:gd name="T4" fmla="*/ 248 w 632"/>
                  <a:gd name="T5" fmla="*/ 93 h 362"/>
                  <a:gd name="T6" fmla="*/ 632 w 632"/>
                  <a:gd name="T7" fmla="*/ 93 h 362"/>
                  <a:gd name="T8" fmla="*/ 632 w 632"/>
                  <a:gd name="T9" fmla="*/ 13 h 362"/>
                  <a:gd name="T10" fmla="*/ 104 w 632"/>
                  <a:gd name="T11" fmla="*/ 13 h 362"/>
                  <a:gd name="T12" fmla="*/ 8 w 632"/>
                  <a:gd name="T13" fmla="*/ 1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21" name="Freeform 17"/>
              <p:cNvSpPr>
                <a:spLocks/>
              </p:cNvSpPr>
              <p:nvPr/>
            </p:nvSpPr>
            <p:spPr bwMode="ltGray">
              <a:xfrm rot="-5400000">
                <a:off x="4076" y="1669"/>
                <a:ext cx="624" cy="421"/>
              </a:xfrm>
              <a:custGeom>
                <a:avLst/>
                <a:gdLst>
                  <a:gd name="T0" fmla="*/ 0 w 624"/>
                  <a:gd name="T1" fmla="*/ 0 h 317"/>
                  <a:gd name="T2" fmla="*/ 0 w 624"/>
                  <a:gd name="T3" fmla="*/ 3490 h 317"/>
                  <a:gd name="T4" fmla="*/ 624 w 624"/>
                  <a:gd name="T5" fmla="*/ 3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3574 h 317"/>
                  <a:gd name="T4" fmla="*/ 624 w 624"/>
                  <a:gd name="T5" fmla="*/ 357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23" name="Freeform 19"/>
              <p:cNvSpPr>
                <a:spLocks/>
              </p:cNvSpPr>
              <p:nvPr/>
            </p:nvSpPr>
            <p:spPr bwMode="ltGray">
              <a:xfrm rot="-5400000">
                <a:off x="4583" y="1748"/>
                <a:ext cx="624" cy="255"/>
              </a:xfrm>
              <a:custGeom>
                <a:avLst/>
                <a:gdLst>
                  <a:gd name="T0" fmla="*/ 0 w 624"/>
                  <a:gd name="T1" fmla="*/ 2 h 370"/>
                  <a:gd name="T2" fmla="*/ 0 w 624"/>
                  <a:gd name="T3" fmla="*/ 11 h 370"/>
                  <a:gd name="T4" fmla="*/ 624 w 624"/>
                  <a:gd name="T5" fmla="*/ 11 h 370"/>
                  <a:gd name="T6" fmla="*/ 624 w 624"/>
                  <a:gd name="T7" fmla="*/ 2 h 370"/>
                  <a:gd name="T8" fmla="*/ 384 w 624"/>
                  <a:gd name="T9" fmla="*/ 1 h 370"/>
                  <a:gd name="T10" fmla="*/ 0 w 624"/>
                  <a:gd name="T11" fmla="*/ 2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25" name="Freeform 21"/>
              <p:cNvSpPr>
                <a:spLocks/>
              </p:cNvSpPr>
              <p:nvPr/>
            </p:nvSpPr>
            <p:spPr bwMode="ltGray">
              <a:xfrm rot="-5400000">
                <a:off x="5083" y="1695"/>
                <a:ext cx="624" cy="361"/>
              </a:xfrm>
              <a:custGeom>
                <a:avLst/>
                <a:gdLst>
                  <a:gd name="T0" fmla="*/ 0 w 624"/>
                  <a:gd name="T1" fmla="*/ 0 h 272"/>
                  <a:gd name="T2" fmla="*/ 0 w 624"/>
                  <a:gd name="T3" fmla="*/ 3473 h 272"/>
                  <a:gd name="T4" fmla="*/ 240 w 624"/>
                  <a:gd name="T5" fmla="*/ 3070 h 272"/>
                  <a:gd name="T6" fmla="*/ 624 w 624"/>
                  <a:gd name="T7" fmla="*/ 347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26" name="Freeform 22"/>
              <p:cNvSpPr>
                <a:spLocks/>
              </p:cNvSpPr>
              <p:nvPr/>
            </p:nvSpPr>
            <p:spPr bwMode="ltGray">
              <a:xfrm rot="-5400000">
                <a:off x="4797" y="1721"/>
                <a:ext cx="632" cy="316"/>
              </a:xfrm>
              <a:custGeom>
                <a:avLst/>
                <a:gdLst>
                  <a:gd name="T0" fmla="*/ 8 w 632"/>
                  <a:gd name="T1" fmla="*/ 13 h 362"/>
                  <a:gd name="T2" fmla="*/ 8 w 632"/>
                  <a:gd name="T3" fmla="*/ 93 h 362"/>
                  <a:gd name="T4" fmla="*/ 248 w 632"/>
                  <a:gd name="T5" fmla="*/ 93 h 362"/>
                  <a:gd name="T6" fmla="*/ 632 w 632"/>
                  <a:gd name="T7" fmla="*/ 93 h 362"/>
                  <a:gd name="T8" fmla="*/ 632 w 632"/>
                  <a:gd name="T9" fmla="*/ 13 h 362"/>
                  <a:gd name="T10" fmla="*/ 104 w 632"/>
                  <a:gd name="T11" fmla="*/ 13 h 362"/>
                  <a:gd name="T12" fmla="*/ 8 w 632"/>
                  <a:gd name="T13" fmla="*/ 1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grpSp>
        <p:sp>
          <p:nvSpPr>
            <p:cNvPr id="6" name="Freeform 23"/>
            <p:cNvSpPr>
              <a:spLocks/>
            </p:cNvSpPr>
            <p:nvPr/>
          </p:nvSpPr>
          <p:spPr bwMode="ltGray">
            <a:xfrm flipH="1">
              <a:off x="-2" y="1536"/>
              <a:ext cx="5762" cy="412"/>
            </a:xfrm>
            <a:custGeom>
              <a:avLst/>
              <a:gdLst>
                <a:gd name="T0" fmla="*/ 0 w 5762"/>
                <a:gd name="T1" fmla="*/ 362 h 385"/>
                <a:gd name="T2" fmla="*/ 5762 w 5762"/>
                <a:gd name="T3" fmla="*/ 345 h 385"/>
                <a:gd name="T4" fmla="*/ 5762 w 5762"/>
                <a:gd name="T5" fmla="*/ 4 h 385"/>
                <a:gd name="T6" fmla="*/ 0 w 5762"/>
                <a:gd name="T7" fmla="*/ 0 h 385"/>
                <a:gd name="T8" fmla="*/ 0 w 5762"/>
                <a:gd name="T9" fmla="*/ 362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grpSp>
      <p:sp>
        <p:nvSpPr>
          <p:cNvPr id="5145" name="Rectangle 25"/>
          <p:cNvSpPr>
            <a:spLocks noGrp="1" noChangeArrowheads="1"/>
          </p:cNvSpPr>
          <p:nvPr>
            <p:ph type="ctrTitle"/>
          </p:nvPr>
        </p:nvSpPr>
        <p:spPr>
          <a:xfrm>
            <a:off x="381000" y="762000"/>
            <a:ext cx="8564563" cy="1722438"/>
          </a:xfrm>
        </p:spPr>
        <p:txBody>
          <a:bodyPr/>
          <a:lstStyle>
            <a:lvl1pPr>
              <a:defRPr sz="6000"/>
            </a:lvl1pPr>
          </a:lstStyle>
          <a:p>
            <a:r>
              <a:rPr lang="en-US"/>
              <a:t>Click to edit Master title style</a:t>
            </a:r>
          </a:p>
        </p:txBody>
      </p:sp>
      <p:sp>
        <p:nvSpPr>
          <p:cNvPr id="5146"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vl1pPr>
          </a:lstStyle>
          <a:p>
            <a:r>
              <a:rPr lang="en-US"/>
              <a:t>Click to edit Master subtitle style</a:t>
            </a:r>
          </a:p>
        </p:txBody>
      </p:sp>
    </p:spTree>
    <p:extLst>
      <p:ext uri="{BB962C8B-B14F-4D97-AF65-F5344CB8AC3E}">
        <p14:creationId xmlns:p14="http://schemas.microsoft.com/office/powerpoint/2010/main" val="705107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491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3037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219200"/>
            <a:ext cx="40386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5105400" y="1219200"/>
            <a:ext cx="4038600" cy="5638800"/>
          </a:xfrm>
        </p:spPr>
        <p:txBody>
          <a:bodyPr/>
          <a:lstStyle/>
          <a:p>
            <a:pPr lvl="0"/>
            <a:endParaRPr lang="en-US" noProof="0" smtClean="0"/>
          </a:p>
        </p:txBody>
      </p:sp>
    </p:spTree>
    <p:extLst>
      <p:ext uri="{BB962C8B-B14F-4D97-AF65-F5344CB8AC3E}">
        <p14:creationId xmlns:p14="http://schemas.microsoft.com/office/powerpoint/2010/main" val="67425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A75065-A00D-4464-A5AB-13BC25144FE1}" type="datetimeFigureOut">
              <a:rPr lang="en-US" smtClean="0"/>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CD45C-61B4-4592-AAED-FFA450B50F88}" type="slidenum">
              <a:rPr lang="en-US" smtClean="0"/>
              <a:t>‹#›</a:t>
            </a:fld>
            <a:endParaRPr lang="en-US"/>
          </a:p>
        </p:txBody>
      </p:sp>
    </p:spTree>
    <p:extLst>
      <p:ext uri="{BB962C8B-B14F-4D97-AF65-F5344CB8AC3E}">
        <p14:creationId xmlns:p14="http://schemas.microsoft.com/office/powerpoint/2010/main" val="3048303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A75065-A00D-4464-A5AB-13BC25144FE1}" type="datetimeFigureOut">
              <a:rPr lang="en-US" smtClean="0"/>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CD45C-61B4-4592-AAED-FFA450B50F88}" type="slidenum">
              <a:rPr lang="en-US" smtClean="0"/>
              <a:t>‹#›</a:t>
            </a:fld>
            <a:endParaRPr lang="en-US"/>
          </a:p>
        </p:txBody>
      </p:sp>
    </p:spTree>
    <p:extLst>
      <p:ext uri="{BB962C8B-B14F-4D97-AF65-F5344CB8AC3E}">
        <p14:creationId xmlns:p14="http://schemas.microsoft.com/office/powerpoint/2010/main" val="2448947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A75065-A00D-4464-A5AB-13BC25144FE1}" type="datetimeFigureOut">
              <a:rPr lang="en-US" smtClean="0"/>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CD45C-61B4-4592-AAED-FFA450B50F88}" type="slidenum">
              <a:rPr lang="en-US" smtClean="0"/>
              <a:t>‹#›</a:t>
            </a:fld>
            <a:endParaRPr lang="en-US"/>
          </a:p>
        </p:txBody>
      </p:sp>
    </p:spTree>
    <p:extLst>
      <p:ext uri="{BB962C8B-B14F-4D97-AF65-F5344CB8AC3E}">
        <p14:creationId xmlns:p14="http://schemas.microsoft.com/office/powerpoint/2010/main" val="2892674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A75065-A00D-4464-A5AB-13BC25144FE1}" type="datetimeFigureOut">
              <a:rPr lang="en-US" smtClean="0"/>
              <a:t>10/6/2014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CD45C-61B4-4592-AAED-FFA450B50F88}" type="slidenum">
              <a:rPr lang="en-US" smtClean="0"/>
              <a:t>‹#›</a:t>
            </a:fld>
            <a:endParaRPr lang="en-US"/>
          </a:p>
        </p:txBody>
      </p:sp>
    </p:spTree>
    <p:extLst>
      <p:ext uri="{BB962C8B-B14F-4D97-AF65-F5344CB8AC3E}">
        <p14:creationId xmlns:p14="http://schemas.microsoft.com/office/powerpoint/2010/main" val="1553206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A75065-A00D-4464-A5AB-13BC25144FE1}" type="datetimeFigureOut">
              <a:rPr lang="en-US" smtClean="0"/>
              <a:t>10/6/2014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9CD45C-61B4-4592-AAED-FFA450B50F88}" type="slidenum">
              <a:rPr lang="en-US" smtClean="0"/>
              <a:t>‹#›</a:t>
            </a:fld>
            <a:endParaRPr lang="en-US"/>
          </a:p>
        </p:txBody>
      </p:sp>
    </p:spTree>
    <p:extLst>
      <p:ext uri="{BB962C8B-B14F-4D97-AF65-F5344CB8AC3E}">
        <p14:creationId xmlns:p14="http://schemas.microsoft.com/office/powerpoint/2010/main" val="475046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A75065-A00D-4464-A5AB-13BC25144FE1}" type="datetimeFigureOut">
              <a:rPr lang="en-US" smtClean="0"/>
              <a:t>10/6/2014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9CD45C-61B4-4592-AAED-FFA450B50F88}" type="slidenum">
              <a:rPr lang="en-US" smtClean="0"/>
              <a:t>‹#›</a:t>
            </a:fld>
            <a:endParaRPr lang="en-US"/>
          </a:p>
        </p:txBody>
      </p:sp>
    </p:spTree>
    <p:extLst>
      <p:ext uri="{BB962C8B-B14F-4D97-AF65-F5344CB8AC3E}">
        <p14:creationId xmlns:p14="http://schemas.microsoft.com/office/powerpoint/2010/main" val="4126840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A75065-A00D-4464-A5AB-13BC25144FE1}" type="datetimeFigureOut">
              <a:rPr lang="en-US" smtClean="0"/>
              <a:t>10/6/2014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9CD45C-61B4-4592-AAED-FFA450B50F88}" type="slidenum">
              <a:rPr lang="en-US" smtClean="0"/>
              <a:t>‹#›</a:t>
            </a:fld>
            <a:endParaRPr lang="en-US"/>
          </a:p>
        </p:txBody>
      </p:sp>
    </p:spTree>
    <p:extLst>
      <p:ext uri="{BB962C8B-B14F-4D97-AF65-F5344CB8AC3E}">
        <p14:creationId xmlns:p14="http://schemas.microsoft.com/office/powerpoint/2010/main" val="2149847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0477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A75065-A00D-4464-A5AB-13BC25144FE1}" type="datetimeFigureOut">
              <a:rPr lang="en-US" smtClean="0"/>
              <a:t>10/6/2014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CD45C-61B4-4592-AAED-FFA450B50F88}" type="slidenum">
              <a:rPr lang="en-US" smtClean="0"/>
              <a:t>‹#›</a:t>
            </a:fld>
            <a:endParaRPr lang="en-US"/>
          </a:p>
        </p:txBody>
      </p:sp>
    </p:spTree>
    <p:extLst>
      <p:ext uri="{BB962C8B-B14F-4D97-AF65-F5344CB8AC3E}">
        <p14:creationId xmlns:p14="http://schemas.microsoft.com/office/powerpoint/2010/main" val="1855243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A75065-A00D-4464-A5AB-13BC25144FE1}" type="datetimeFigureOut">
              <a:rPr lang="en-US" smtClean="0"/>
              <a:t>10/6/2014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CD45C-61B4-4592-AAED-FFA450B50F88}" type="slidenum">
              <a:rPr lang="en-US" smtClean="0"/>
              <a:t>‹#›</a:t>
            </a:fld>
            <a:endParaRPr lang="en-US"/>
          </a:p>
        </p:txBody>
      </p:sp>
    </p:spTree>
    <p:extLst>
      <p:ext uri="{BB962C8B-B14F-4D97-AF65-F5344CB8AC3E}">
        <p14:creationId xmlns:p14="http://schemas.microsoft.com/office/powerpoint/2010/main" val="731781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A75065-A00D-4464-A5AB-13BC25144FE1}" type="datetimeFigureOut">
              <a:rPr lang="en-US" smtClean="0"/>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CD45C-61B4-4592-AAED-FFA450B50F88}" type="slidenum">
              <a:rPr lang="en-US" smtClean="0"/>
              <a:t>‹#›</a:t>
            </a:fld>
            <a:endParaRPr lang="en-US"/>
          </a:p>
        </p:txBody>
      </p:sp>
    </p:spTree>
    <p:extLst>
      <p:ext uri="{BB962C8B-B14F-4D97-AF65-F5344CB8AC3E}">
        <p14:creationId xmlns:p14="http://schemas.microsoft.com/office/powerpoint/2010/main" val="4135329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A75065-A00D-4464-A5AB-13BC25144FE1}" type="datetimeFigureOut">
              <a:rPr lang="en-US" smtClean="0"/>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CD45C-61B4-4592-AAED-FFA450B50F88}" type="slidenum">
              <a:rPr lang="en-US" smtClean="0"/>
              <a:t>‹#›</a:t>
            </a:fld>
            <a:endParaRPr lang="en-US"/>
          </a:p>
        </p:txBody>
      </p:sp>
    </p:spTree>
    <p:extLst>
      <p:ext uri="{BB962C8B-B14F-4D97-AF65-F5344CB8AC3E}">
        <p14:creationId xmlns:p14="http://schemas.microsoft.com/office/powerpoint/2010/main" val="846866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D74214D9-9437-440F-84F4-3A3A7FC3CDBD}"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4168920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B532A950-FD0C-42FD-A102-5DE9BD7CADD5}"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291799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A90F10-7C9F-472A-A7D6-2D10B1B59144}"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75787826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0469AE74-301C-4CC8-9B22-7F595EC14BAD}"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2159024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9" name="Slide Number Placeholder 22"/>
          <p:cNvSpPr>
            <a:spLocks noGrp="1"/>
          </p:cNvSpPr>
          <p:nvPr>
            <p:ph type="sldNum" sz="quarter" idx="12"/>
          </p:nvPr>
        </p:nvSpPr>
        <p:spPr/>
        <p:txBody>
          <a:bodyPr/>
          <a:lstStyle>
            <a:lvl1pPr>
              <a:defRPr/>
            </a:lvl1pPr>
          </a:lstStyle>
          <a:p>
            <a:pPr>
              <a:defRPr/>
            </a:pPr>
            <a:fld id="{ECE84F45-6461-45ED-ADA1-3CBA583C651D}"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6165599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5" name="Slide Number Placeholder 22"/>
          <p:cNvSpPr>
            <a:spLocks noGrp="1"/>
          </p:cNvSpPr>
          <p:nvPr>
            <p:ph type="sldNum" sz="quarter" idx="12"/>
          </p:nvPr>
        </p:nvSpPr>
        <p:spPr/>
        <p:txBody>
          <a:bodyPr/>
          <a:lstStyle>
            <a:lvl1pPr>
              <a:defRPr/>
            </a:lvl1pPr>
          </a:lstStyle>
          <a:p>
            <a:pPr>
              <a:defRPr/>
            </a:pPr>
            <a:fld id="{BE222919-DDF3-4B62-B3C6-FE5B9CC61B73}"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204041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663840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4" name="Slide Number Placeholder 22"/>
          <p:cNvSpPr>
            <a:spLocks noGrp="1"/>
          </p:cNvSpPr>
          <p:nvPr>
            <p:ph type="sldNum" sz="quarter" idx="12"/>
          </p:nvPr>
        </p:nvSpPr>
        <p:spPr/>
        <p:txBody>
          <a:bodyPr/>
          <a:lstStyle>
            <a:lvl1pPr>
              <a:defRPr/>
            </a:lvl1pPr>
          </a:lstStyle>
          <a:p>
            <a:pPr>
              <a:defRPr/>
            </a:pPr>
            <a:fld id="{CD4BA3C7-82B9-47CC-ACAA-8A0B2CB17676}"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41118081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B02798B3-6B18-4957-86CA-F9E57B16DEF0}"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1059796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71266228-2B30-416D-A057-E21655944966}"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2330736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128AB2B4-0347-4671-AD67-F7CFF1B6EF42}"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121877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FBA45ABE-F517-4FAE-A4BB-1C97BC6E8E0A}"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0479106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CBDC5078-92F1-4274-8899-BEFB9AF4F688}"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0900790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8E4A44FE-489A-4005-AC8C-13223A58DF4E}"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9227434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7"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8" name="Slide Number Placeholder 22"/>
          <p:cNvSpPr>
            <a:spLocks noGrp="1"/>
          </p:cNvSpPr>
          <p:nvPr>
            <p:ph type="sldNum" sz="quarter" idx="12"/>
          </p:nvPr>
        </p:nvSpPr>
        <p:spPr/>
        <p:txBody>
          <a:bodyPr/>
          <a:lstStyle>
            <a:lvl1pPr>
              <a:defRPr/>
            </a:lvl1pPr>
          </a:lstStyle>
          <a:p>
            <a:pPr>
              <a:defRPr/>
            </a:pPr>
            <a:fld id="{CD33ED6F-14B7-4A25-8BAB-234E4E0ECC7D}"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11172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7"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8" name="Slide Number Placeholder 22"/>
          <p:cNvSpPr>
            <a:spLocks noGrp="1"/>
          </p:cNvSpPr>
          <p:nvPr>
            <p:ph type="sldNum" sz="quarter" idx="12"/>
          </p:nvPr>
        </p:nvSpPr>
        <p:spPr/>
        <p:txBody>
          <a:bodyPr/>
          <a:lstStyle>
            <a:lvl1pPr>
              <a:defRPr/>
            </a:lvl1pPr>
          </a:lstStyle>
          <a:p>
            <a:pPr>
              <a:defRPr/>
            </a:pPr>
            <a:fld id="{13B3BA90-63D5-47C1-9B23-0ED112F30F5E}"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8409401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3E62271-6CAC-43FC-96B6-DC6F1190C4FB}" type="datetimeFigureOut">
              <a:rPr lang="en-US">
                <a:solidFill>
                  <a:prstClr val="black">
                    <a:tint val="75000"/>
                  </a:prstClr>
                </a:solidFill>
              </a:rPr>
              <a:pPr>
                <a:defRPr/>
              </a:pPr>
              <a:t>10/6/2014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09D75C-78D7-4B4E-A609-53D0C0CFF63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9356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46168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B04A9F-84AE-4E39-921F-92F566A5D3B0}" type="datetimeFigureOut">
              <a:rPr lang="en-US">
                <a:solidFill>
                  <a:prstClr val="black">
                    <a:tint val="75000"/>
                  </a:prstClr>
                </a:solidFill>
              </a:rPr>
              <a:pPr>
                <a:defRPr/>
              </a:pPr>
              <a:t>10/6/2014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53501EF-C4B1-457A-B94D-04DABF2419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61102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E042A60-0430-4897-ADF2-2E1F2AC84960}" type="datetimeFigureOut">
              <a:rPr lang="en-US">
                <a:solidFill>
                  <a:prstClr val="black">
                    <a:tint val="75000"/>
                  </a:prstClr>
                </a:solidFill>
              </a:rPr>
              <a:pPr>
                <a:defRPr/>
              </a:pPr>
              <a:t>10/6/2014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550C9F-4CBD-4F22-826E-1AC36A93952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703038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959AA69-4599-4DC0-95DE-D50610E05D5A}" type="datetimeFigureOut">
              <a:rPr lang="en-US">
                <a:solidFill>
                  <a:prstClr val="black">
                    <a:tint val="75000"/>
                  </a:prstClr>
                </a:solidFill>
              </a:rPr>
              <a:pPr>
                <a:defRPr/>
              </a:pPr>
              <a:t>10/6/2014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578CC2A-FDED-41D0-8194-62ABB065B58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558992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0FF02B-30DF-476B-B159-D750A69F7FBB}" type="datetimeFigureOut">
              <a:rPr lang="en-US">
                <a:solidFill>
                  <a:prstClr val="black">
                    <a:tint val="75000"/>
                  </a:prstClr>
                </a:solidFill>
              </a:rPr>
              <a:pPr>
                <a:defRPr/>
              </a:pPr>
              <a:t>10/6/2014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64AEAEB-EEA6-4FC0-A67B-394C55BA864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286093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EEEFD48-80F8-4BD6-A87A-19FDB9EED972}" type="datetimeFigureOut">
              <a:rPr lang="en-US">
                <a:solidFill>
                  <a:prstClr val="black">
                    <a:tint val="75000"/>
                  </a:prstClr>
                </a:solidFill>
              </a:rPr>
              <a:pPr>
                <a:defRPr/>
              </a:pPr>
              <a:t>10/6/2014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C5629E1-9A65-4A56-A264-26B08914524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470596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1B51A9-7154-491E-BED1-0FDE3E0F1982}" type="datetimeFigureOut">
              <a:rPr lang="en-US">
                <a:solidFill>
                  <a:prstClr val="black">
                    <a:tint val="75000"/>
                  </a:prstClr>
                </a:solidFill>
              </a:rPr>
              <a:pPr>
                <a:defRPr/>
              </a:pPr>
              <a:t>10/6/2014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058F925-1E49-4F56-BD90-DE660DBD336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110612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632E88-0171-4198-97CF-733CA5B540B7}" type="datetimeFigureOut">
              <a:rPr lang="en-US">
                <a:solidFill>
                  <a:prstClr val="black">
                    <a:tint val="75000"/>
                  </a:prstClr>
                </a:solidFill>
              </a:rPr>
              <a:pPr>
                <a:defRPr/>
              </a:pPr>
              <a:t>10/6/2014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4DE159E-4992-4AFF-BCAA-1AD9F4613BE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35569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198FE95-40B9-4030-9081-55173F1AADFC}" type="datetimeFigureOut">
              <a:rPr lang="en-US">
                <a:solidFill>
                  <a:prstClr val="black">
                    <a:tint val="75000"/>
                  </a:prstClr>
                </a:solidFill>
              </a:rPr>
              <a:pPr>
                <a:defRPr/>
              </a:pPr>
              <a:t>10/6/2014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E8E893F-6C6E-4394-B5A6-5A32C715916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464071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4524DD-F476-49D6-A667-4E4794EB4CF9}" type="datetimeFigureOut">
              <a:rPr lang="en-US">
                <a:solidFill>
                  <a:prstClr val="black">
                    <a:tint val="75000"/>
                  </a:prstClr>
                </a:solidFill>
              </a:rPr>
              <a:pPr>
                <a:defRPr/>
              </a:pPr>
              <a:t>10/6/2014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D7B24E4-76A5-44DB-B5E8-75E626C358A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666747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3D6ECC-48E7-4C04-9605-48685815F60B}" type="datetimeFigureOut">
              <a:rPr lang="en-US">
                <a:solidFill>
                  <a:prstClr val="black">
                    <a:tint val="75000"/>
                  </a:prstClr>
                </a:solidFill>
              </a:rPr>
              <a:pPr>
                <a:defRPr/>
              </a:pPr>
              <a:t>10/6/2014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6E5F0A9-20CA-48A9-BE8A-86816450FC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09150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2968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6334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89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40480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6786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1032" name="Freeform 4"/>
              <p:cNvSpPr>
                <a:spLocks/>
              </p:cNvSpPr>
              <p:nvPr/>
            </p:nvSpPr>
            <p:spPr bwMode="ltGray">
              <a:xfrm rot="-5400000">
                <a:off x="2557" y="-992"/>
                <a:ext cx="624" cy="5745"/>
              </a:xfrm>
              <a:custGeom>
                <a:avLst/>
                <a:gdLst>
                  <a:gd name="T0" fmla="*/ 0 w 1000"/>
                  <a:gd name="T1" fmla="*/ 0 h 720"/>
                  <a:gd name="T2" fmla="*/ 0 w 1000"/>
                  <a:gd name="T3" fmla="*/ 2147483647 h 720"/>
                  <a:gd name="T4" fmla="*/ 14 w 1000"/>
                  <a:gd name="T5" fmla="*/ 2147483647 h 720"/>
                  <a:gd name="T6" fmla="*/ 14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033" name="Freeform 5"/>
              <p:cNvSpPr>
                <a:spLocks/>
              </p:cNvSpPr>
              <p:nvPr/>
            </p:nvSpPr>
            <p:spPr bwMode="ltGray">
              <a:xfrm rot="-5400000">
                <a:off x="1323" y="1669"/>
                <a:ext cx="624" cy="421"/>
              </a:xfrm>
              <a:custGeom>
                <a:avLst/>
                <a:gdLst>
                  <a:gd name="T0" fmla="*/ 0 w 624"/>
                  <a:gd name="T1" fmla="*/ 0 h 317"/>
                  <a:gd name="T2" fmla="*/ 0 w 624"/>
                  <a:gd name="T3" fmla="*/ 3490 h 317"/>
                  <a:gd name="T4" fmla="*/ 624 w 624"/>
                  <a:gd name="T5" fmla="*/ 3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034" name="Freeform 6"/>
              <p:cNvSpPr>
                <a:spLocks/>
              </p:cNvSpPr>
              <p:nvPr/>
            </p:nvSpPr>
            <p:spPr bwMode="ltGray">
              <a:xfrm rot="-5400000">
                <a:off x="980" y="1669"/>
                <a:ext cx="624" cy="423"/>
              </a:xfrm>
              <a:custGeom>
                <a:avLst/>
                <a:gdLst>
                  <a:gd name="T0" fmla="*/ 0 w 624"/>
                  <a:gd name="T1" fmla="*/ 0 h 317"/>
                  <a:gd name="T2" fmla="*/ 0 w 624"/>
                  <a:gd name="T3" fmla="*/ 3647 h 317"/>
                  <a:gd name="T4" fmla="*/ 624 w 624"/>
                  <a:gd name="T5" fmla="*/ 364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035" name="Freeform 7"/>
              <p:cNvSpPr>
                <a:spLocks/>
              </p:cNvSpPr>
              <p:nvPr/>
            </p:nvSpPr>
            <p:spPr bwMode="ltGray">
              <a:xfrm rot="-5400000">
                <a:off x="-59" y="1753"/>
                <a:ext cx="624" cy="255"/>
              </a:xfrm>
              <a:custGeom>
                <a:avLst/>
                <a:gdLst>
                  <a:gd name="T0" fmla="*/ 0 w 624"/>
                  <a:gd name="T1" fmla="*/ 2 h 370"/>
                  <a:gd name="T2" fmla="*/ 0 w 624"/>
                  <a:gd name="T3" fmla="*/ 11 h 370"/>
                  <a:gd name="T4" fmla="*/ 624 w 624"/>
                  <a:gd name="T5" fmla="*/ 11 h 370"/>
                  <a:gd name="T6" fmla="*/ 624 w 624"/>
                  <a:gd name="T7" fmla="*/ 2 h 370"/>
                  <a:gd name="T8" fmla="*/ 384 w 624"/>
                  <a:gd name="T9" fmla="*/ 1 h 370"/>
                  <a:gd name="T10" fmla="*/ 0 w 624"/>
                  <a:gd name="T11" fmla="*/ 2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036" name="Freeform 8"/>
              <p:cNvSpPr>
                <a:spLocks/>
              </p:cNvSpPr>
              <p:nvPr/>
            </p:nvSpPr>
            <p:spPr bwMode="ltGray">
              <a:xfrm rot="-5400000">
                <a:off x="664" y="1733"/>
                <a:ext cx="624" cy="293"/>
              </a:xfrm>
              <a:custGeom>
                <a:avLst/>
                <a:gdLst>
                  <a:gd name="T0" fmla="*/ 0 w 624"/>
                  <a:gd name="T1" fmla="*/ 0 h 317"/>
                  <a:gd name="T2" fmla="*/ 0 w 624"/>
                  <a:gd name="T3" fmla="*/ 133 h 317"/>
                  <a:gd name="T4" fmla="*/ 624 w 624"/>
                  <a:gd name="T5" fmla="*/ 133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037" name="Freeform 9"/>
              <p:cNvSpPr>
                <a:spLocks/>
              </p:cNvSpPr>
              <p:nvPr/>
            </p:nvSpPr>
            <p:spPr bwMode="ltGray">
              <a:xfrm rot="-5400000">
                <a:off x="442" y="1699"/>
                <a:ext cx="624" cy="363"/>
              </a:xfrm>
              <a:custGeom>
                <a:avLst/>
                <a:gdLst>
                  <a:gd name="T0" fmla="*/ 0 w 624"/>
                  <a:gd name="T1" fmla="*/ 0 h 272"/>
                  <a:gd name="T2" fmla="*/ 0 w 624"/>
                  <a:gd name="T3" fmla="*/ 3650 h 272"/>
                  <a:gd name="T4" fmla="*/ 240 w 624"/>
                  <a:gd name="T5" fmla="*/ 3224 h 272"/>
                  <a:gd name="T6" fmla="*/ 624 w 624"/>
                  <a:gd name="T7" fmla="*/ 3650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038" name="Freeform 10"/>
              <p:cNvSpPr>
                <a:spLocks/>
              </p:cNvSpPr>
              <p:nvPr/>
            </p:nvSpPr>
            <p:spPr bwMode="ltGray">
              <a:xfrm rot="-5400000">
                <a:off x="155" y="1727"/>
                <a:ext cx="632" cy="315"/>
              </a:xfrm>
              <a:custGeom>
                <a:avLst/>
                <a:gdLst>
                  <a:gd name="T0" fmla="*/ 8 w 632"/>
                  <a:gd name="T1" fmla="*/ 13 h 362"/>
                  <a:gd name="T2" fmla="*/ 8 w 632"/>
                  <a:gd name="T3" fmla="*/ 90 h 362"/>
                  <a:gd name="T4" fmla="*/ 248 w 632"/>
                  <a:gd name="T5" fmla="*/ 90 h 362"/>
                  <a:gd name="T6" fmla="*/ 632 w 632"/>
                  <a:gd name="T7" fmla="*/ 90 h 362"/>
                  <a:gd name="T8" fmla="*/ 632 w 632"/>
                  <a:gd name="T9" fmla="*/ 13 h 362"/>
                  <a:gd name="T10" fmla="*/ 104 w 632"/>
                  <a:gd name="T11" fmla="*/ 13 h 362"/>
                  <a:gd name="T12" fmla="*/ 8 w 632"/>
                  <a:gd name="T13" fmla="*/ 1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039" name="Freeform 11"/>
              <p:cNvSpPr>
                <a:spLocks/>
              </p:cNvSpPr>
              <p:nvPr/>
            </p:nvSpPr>
            <p:spPr bwMode="ltGray">
              <a:xfrm rot="-5400000">
                <a:off x="3208" y="1664"/>
                <a:ext cx="624" cy="420"/>
              </a:xfrm>
              <a:custGeom>
                <a:avLst/>
                <a:gdLst>
                  <a:gd name="T0" fmla="*/ 0 w 624"/>
                  <a:gd name="T1" fmla="*/ 0 h 317"/>
                  <a:gd name="T2" fmla="*/ 0 w 624"/>
                  <a:gd name="T3" fmla="*/ 3416 h 317"/>
                  <a:gd name="T4" fmla="*/ 624 w 624"/>
                  <a:gd name="T5" fmla="*/ 341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040" name="Freeform 12"/>
              <p:cNvSpPr>
                <a:spLocks/>
              </p:cNvSpPr>
              <p:nvPr/>
            </p:nvSpPr>
            <p:spPr bwMode="ltGray">
              <a:xfrm rot="-5400000">
                <a:off x="2870" y="1664"/>
                <a:ext cx="624" cy="421"/>
              </a:xfrm>
              <a:custGeom>
                <a:avLst/>
                <a:gdLst>
                  <a:gd name="T0" fmla="*/ 0 w 624"/>
                  <a:gd name="T1" fmla="*/ 0 h 317"/>
                  <a:gd name="T2" fmla="*/ 0 w 624"/>
                  <a:gd name="T3" fmla="*/ 3490 h 317"/>
                  <a:gd name="T4" fmla="*/ 624 w 624"/>
                  <a:gd name="T5" fmla="*/ 3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041" name="Freeform 13"/>
              <p:cNvSpPr>
                <a:spLocks/>
              </p:cNvSpPr>
              <p:nvPr/>
            </p:nvSpPr>
            <p:spPr bwMode="ltGray">
              <a:xfrm rot="-5400000">
                <a:off x="1829" y="1747"/>
                <a:ext cx="624" cy="256"/>
              </a:xfrm>
              <a:custGeom>
                <a:avLst/>
                <a:gdLst>
                  <a:gd name="T0" fmla="*/ 0 w 624"/>
                  <a:gd name="T1" fmla="*/ 2 h 370"/>
                  <a:gd name="T2" fmla="*/ 0 w 624"/>
                  <a:gd name="T3" fmla="*/ 12 h 370"/>
                  <a:gd name="T4" fmla="*/ 624 w 624"/>
                  <a:gd name="T5" fmla="*/ 12 h 370"/>
                  <a:gd name="T6" fmla="*/ 624 w 624"/>
                  <a:gd name="T7" fmla="*/ 2 h 370"/>
                  <a:gd name="T8" fmla="*/ 384 w 624"/>
                  <a:gd name="T9" fmla="*/ 1 h 370"/>
                  <a:gd name="T10" fmla="*/ 0 w 624"/>
                  <a:gd name="T11" fmla="*/ 2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042" name="Freeform 14"/>
              <p:cNvSpPr>
                <a:spLocks/>
              </p:cNvSpPr>
              <p:nvPr/>
            </p:nvSpPr>
            <p:spPr bwMode="ltGray">
              <a:xfrm rot="-5400000">
                <a:off x="2551" y="1728"/>
                <a:ext cx="624" cy="293"/>
              </a:xfrm>
              <a:custGeom>
                <a:avLst/>
                <a:gdLst>
                  <a:gd name="T0" fmla="*/ 0 w 624"/>
                  <a:gd name="T1" fmla="*/ 0 h 317"/>
                  <a:gd name="T2" fmla="*/ 0 w 624"/>
                  <a:gd name="T3" fmla="*/ 133 h 317"/>
                  <a:gd name="T4" fmla="*/ 624 w 624"/>
                  <a:gd name="T5" fmla="*/ 133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043" name="Freeform 15"/>
              <p:cNvSpPr>
                <a:spLocks/>
              </p:cNvSpPr>
              <p:nvPr/>
            </p:nvSpPr>
            <p:spPr bwMode="ltGray">
              <a:xfrm rot="-5400000">
                <a:off x="2330" y="1695"/>
                <a:ext cx="624" cy="360"/>
              </a:xfrm>
              <a:custGeom>
                <a:avLst/>
                <a:gdLst>
                  <a:gd name="T0" fmla="*/ 0 w 624"/>
                  <a:gd name="T1" fmla="*/ 0 h 272"/>
                  <a:gd name="T2" fmla="*/ 0 w 624"/>
                  <a:gd name="T3" fmla="*/ 3388 h 272"/>
                  <a:gd name="T4" fmla="*/ 240 w 624"/>
                  <a:gd name="T5" fmla="*/ 2990 h 272"/>
                  <a:gd name="T6" fmla="*/ 624 w 624"/>
                  <a:gd name="T7" fmla="*/ 3388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044" name="Freeform 16"/>
              <p:cNvSpPr>
                <a:spLocks/>
              </p:cNvSpPr>
              <p:nvPr/>
            </p:nvSpPr>
            <p:spPr bwMode="ltGray">
              <a:xfrm rot="-5400000">
                <a:off x="2042" y="1721"/>
                <a:ext cx="632" cy="316"/>
              </a:xfrm>
              <a:custGeom>
                <a:avLst/>
                <a:gdLst>
                  <a:gd name="T0" fmla="*/ 8 w 632"/>
                  <a:gd name="T1" fmla="*/ 13 h 362"/>
                  <a:gd name="T2" fmla="*/ 8 w 632"/>
                  <a:gd name="T3" fmla="*/ 93 h 362"/>
                  <a:gd name="T4" fmla="*/ 248 w 632"/>
                  <a:gd name="T5" fmla="*/ 93 h 362"/>
                  <a:gd name="T6" fmla="*/ 632 w 632"/>
                  <a:gd name="T7" fmla="*/ 93 h 362"/>
                  <a:gd name="T8" fmla="*/ 632 w 632"/>
                  <a:gd name="T9" fmla="*/ 13 h 362"/>
                  <a:gd name="T10" fmla="*/ 104 w 632"/>
                  <a:gd name="T11" fmla="*/ 13 h 362"/>
                  <a:gd name="T12" fmla="*/ 8 w 632"/>
                  <a:gd name="T13" fmla="*/ 1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045" name="Freeform 17"/>
              <p:cNvSpPr>
                <a:spLocks/>
              </p:cNvSpPr>
              <p:nvPr/>
            </p:nvSpPr>
            <p:spPr bwMode="ltGray">
              <a:xfrm rot="-5400000">
                <a:off x="4076" y="1667"/>
                <a:ext cx="624" cy="421"/>
              </a:xfrm>
              <a:custGeom>
                <a:avLst/>
                <a:gdLst>
                  <a:gd name="T0" fmla="*/ 0 w 624"/>
                  <a:gd name="T1" fmla="*/ 0 h 317"/>
                  <a:gd name="T2" fmla="*/ 0 w 624"/>
                  <a:gd name="T3" fmla="*/ 3490 h 317"/>
                  <a:gd name="T4" fmla="*/ 624 w 624"/>
                  <a:gd name="T5" fmla="*/ 3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046" name="Freeform 18"/>
              <p:cNvSpPr>
                <a:spLocks/>
              </p:cNvSpPr>
              <p:nvPr/>
            </p:nvSpPr>
            <p:spPr bwMode="ltGray">
              <a:xfrm rot="-5400000">
                <a:off x="3733" y="1667"/>
                <a:ext cx="624" cy="423"/>
              </a:xfrm>
              <a:custGeom>
                <a:avLst/>
                <a:gdLst>
                  <a:gd name="T0" fmla="*/ 0 w 624"/>
                  <a:gd name="T1" fmla="*/ 0 h 317"/>
                  <a:gd name="T2" fmla="*/ 0 w 624"/>
                  <a:gd name="T3" fmla="*/ 3647 h 317"/>
                  <a:gd name="T4" fmla="*/ 624 w 624"/>
                  <a:gd name="T5" fmla="*/ 364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047" name="Freeform 19"/>
              <p:cNvSpPr>
                <a:spLocks/>
              </p:cNvSpPr>
              <p:nvPr/>
            </p:nvSpPr>
            <p:spPr bwMode="ltGray">
              <a:xfrm rot="-5400000">
                <a:off x="4580" y="1746"/>
                <a:ext cx="624" cy="255"/>
              </a:xfrm>
              <a:custGeom>
                <a:avLst/>
                <a:gdLst>
                  <a:gd name="T0" fmla="*/ 0 w 624"/>
                  <a:gd name="T1" fmla="*/ 2 h 370"/>
                  <a:gd name="T2" fmla="*/ 0 w 624"/>
                  <a:gd name="T3" fmla="*/ 11 h 370"/>
                  <a:gd name="T4" fmla="*/ 624 w 624"/>
                  <a:gd name="T5" fmla="*/ 11 h 370"/>
                  <a:gd name="T6" fmla="*/ 624 w 624"/>
                  <a:gd name="T7" fmla="*/ 2 h 370"/>
                  <a:gd name="T8" fmla="*/ 384 w 624"/>
                  <a:gd name="T9" fmla="*/ 1 h 370"/>
                  <a:gd name="T10" fmla="*/ 0 w 624"/>
                  <a:gd name="T11" fmla="*/ 2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048" name="Freeform 20"/>
              <p:cNvSpPr>
                <a:spLocks/>
              </p:cNvSpPr>
              <p:nvPr/>
            </p:nvSpPr>
            <p:spPr bwMode="ltGray">
              <a:xfrm>
                <a:off x="5469" y="1561"/>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049" name="Freeform 21"/>
              <p:cNvSpPr>
                <a:spLocks/>
              </p:cNvSpPr>
              <p:nvPr/>
            </p:nvSpPr>
            <p:spPr bwMode="ltGray">
              <a:xfrm rot="-5400000">
                <a:off x="5081" y="1692"/>
                <a:ext cx="624" cy="361"/>
              </a:xfrm>
              <a:custGeom>
                <a:avLst/>
                <a:gdLst>
                  <a:gd name="T0" fmla="*/ 0 w 624"/>
                  <a:gd name="T1" fmla="*/ 0 h 272"/>
                  <a:gd name="T2" fmla="*/ 0 w 624"/>
                  <a:gd name="T3" fmla="*/ 3473 h 272"/>
                  <a:gd name="T4" fmla="*/ 240 w 624"/>
                  <a:gd name="T5" fmla="*/ 3070 h 272"/>
                  <a:gd name="T6" fmla="*/ 624 w 624"/>
                  <a:gd name="T7" fmla="*/ 347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050" name="Freeform 22"/>
              <p:cNvSpPr>
                <a:spLocks/>
              </p:cNvSpPr>
              <p:nvPr/>
            </p:nvSpPr>
            <p:spPr bwMode="ltGray">
              <a:xfrm rot="-5400000">
                <a:off x="4794" y="1719"/>
                <a:ext cx="632" cy="316"/>
              </a:xfrm>
              <a:custGeom>
                <a:avLst/>
                <a:gdLst>
                  <a:gd name="T0" fmla="*/ 8 w 632"/>
                  <a:gd name="T1" fmla="*/ 13 h 362"/>
                  <a:gd name="T2" fmla="*/ 8 w 632"/>
                  <a:gd name="T3" fmla="*/ 93 h 362"/>
                  <a:gd name="T4" fmla="*/ 248 w 632"/>
                  <a:gd name="T5" fmla="*/ 93 h 362"/>
                  <a:gd name="T6" fmla="*/ 632 w 632"/>
                  <a:gd name="T7" fmla="*/ 93 h 362"/>
                  <a:gd name="T8" fmla="*/ 632 w 632"/>
                  <a:gd name="T9" fmla="*/ 13 h 362"/>
                  <a:gd name="T10" fmla="*/ 104 w 632"/>
                  <a:gd name="T11" fmla="*/ 13 h 362"/>
                  <a:gd name="T12" fmla="*/ 8 w 632"/>
                  <a:gd name="T13" fmla="*/ 1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grpSp>
        <p:sp>
          <p:nvSpPr>
            <p:cNvPr id="1030" name="Freeform 23"/>
            <p:cNvSpPr>
              <a:spLocks/>
            </p:cNvSpPr>
            <p:nvPr/>
          </p:nvSpPr>
          <p:spPr bwMode="ltGray">
            <a:xfrm rot="16200000" flipH="1">
              <a:off x="-1954" y="1951"/>
              <a:ext cx="4320" cy="412"/>
            </a:xfrm>
            <a:custGeom>
              <a:avLst/>
              <a:gdLst>
                <a:gd name="T0" fmla="*/ 0 w 5762"/>
                <a:gd name="T1" fmla="*/ 362 h 385"/>
                <a:gd name="T2" fmla="*/ 431 w 5762"/>
                <a:gd name="T3" fmla="*/ 345 h 385"/>
                <a:gd name="T4" fmla="*/ 431 w 5762"/>
                <a:gd name="T5" fmla="*/ 4 h 385"/>
                <a:gd name="T6" fmla="*/ 0 w 5762"/>
                <a:gd name="T7" fmla="*/ 0 h 385"/>
                <a:gd name="T8" fmla="*/ 0 w 5762"/>
                <a:gd name="T9" fmla="*/ 362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031" name="Freeform 24"/>
            <p:cNvSpPr>
              <a:spLocks/>
            </p:cNvSpPr>
            <p:nvPr/>
          </p:nvSpPr>
          <p:spPr bwMode="ltGray">
            <a:xfrm rot="16200000" flipH="1">
              <a:off x="-1584" y="2062"/>
              <a:ext cx="4319" cy="189"/>
            </a:xfrm>
            <a:custGeom>
              <a:avLst/>
              <a:gdLst>
                <a:gd name="T0" fmla="*/ 0 w 5761"/>
                <a:gd name="T1" fmla="*/ 28 h 189"/>
                <a:gd name="T2" fmla="*/ 431 w 5761"/>
                <a:gd name="T3" fmla="*/ 0 h 189"/>
                <a:gd name="T4" fmla="*/ 43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grpSp>
      <p:sp>
        <p:nvSpPr>
          <p:cNvPr id="1027" name="Rectangle 25"/>
          <p:cNvSpPr>
            <a:spLocks noGrp="1" noChangeArrowheads="1"/>
          </p:cNvSpPr>
          <p:nvPr>
            <p:ph type="title"/>
          </p:nvPr>
        </p:nvSpPr>
        <p:spPr bwMode="auto">
          <a:xfrm>
            <a:off x="11430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8921600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defRPr>
      </a:lvl2pPr>
      <a:lvl3pPr marL="1143000" indent="-228600" algn="l" rtl="0" eaLnBrk="0" fontAlgn="base" hangingPunct="0">
        <a:spcBef>
          <a:spcPct val="20000"/>
        </a:spcBef>
        <a:spcAft>
          <a:spcPct val="0"/>
        </a:spcAft>
        <a:buChar char="•"/>
        <a:defRPr kumimoji="1" sz="4000">
          <a:solidFill>
            <a:schemeClr val="tx1"/>
          </a:solidFill>
          <a:latin typeface="+mn-lt"/>
        </a:defRPr>
      </a:lvl3pPr>
      <a:lvl4pPr marL="1600200" indent="-228600" algn="l" rtl="0" eaLnBrk="0" fontAlgn="base" hangingPunct="0">
        <a:spcBef>
          <a:spcPct val="20000"/>
        </a:spcBef>
        <a:spcAft>
          <a:spcPct val="0"/>
        </a:spcAft>
        <a:buChar char="•"/>
        <a:defRPr kumimoji="1" sz="4000">
          <a:solidFill>
            <a:schemeClr val="tx1"/>
          </a:solidFill>
          <a:latin typeface="+mn-lt"/>
        </a:defRPr>
      </a:lvl4pPr>
      <a:lvl5pPr marL="2057400" indent="-228600" algn="l" rtl="0" eaLnBrk="0" fontAlgn="base" hangingPunct="0">
        <a:spcBef>
          <a:spcPct val="20000"/>
        </a:spcBef>
        <a:spcAft>
          <a:spcPct val="0"/>
        </a:spcAft>
        <a:buChar char="•"/>
        <a:defRPr kumimoji="1" sz="4000">
          <a:solidFill>
            <a:schemeClr val="tx1"/>
          </a:solidFill>
          <a:latin typeface="+mn-lt"/>
        </a:defRPr>
      </a:lvl5pPr>
      <a:lvl6pPr marL="2514600" indent="-228600" algn="l" rtl="0" eaLnBrk="0" fontAlgn="base" hangingPunct="0">
        <a:spcBef>
          <a:spcPct val="20000"/>
        </a:spcBef>
        <a:spcAft>
          <a:spcPct val="0"/>
        </a:spcAft>
        <a:buChar char="•"/>
        <a:defRPr kumimoji="1" sz="4000">
          <a:solidFill>
            <a:schemeClr val="tx1"/>
          </a:solidFill>
          <a:latin typeface="+mn-lt"/>
        </a:defRPr>
      </a:lvl6pPr>
      <a:lvl7pPr marL="2971800" indent="-228600" algn="l" rtl="0" eaLnBrk="0" fontAlgn="base" hangingPunct="0">
        <a:spcBef>
          <a:spcPct val="20000"/>
        </a:spcBef>
        <a:spcAft>
          <a:spcPct val="0"/>
        </a:spcAft>
        <a:buChar char="•"/>
        <a:defRPr kumimoji="1" sz="4000">
          <a:solidFill>
            <a:schemeClr val="tx1"/>
          </a:solidFill>
          <a:latin typeface="+mn-lt"/>
        </a:defRPr>
      </a:lvl7pPr>
      <a:lvl8pPr marL="3429000" indent="-228600" algn="l" rtl="0" eaLnBrk="0" fontAlgn="base" hangingPunct="0">
        <a:spcBef>
          <a:spcPct val="20000"/>
        </a:spcBef>
        <a:spcAft>
          <a:spcPct val="0"/>
        </a:spcAft>
        <a:buChar char="•"/>
        <a:defRPr kumimoji="1" sz="4000">
          <a:solidFill>
            <a:schemeClr val="tx1"/>
          </a:solidFill>
          <a:latin typeface="+mn-lt"/>
        </a:defRPr>
      </a:lvl8pPr>
      <a:lvl9pPr marL="3886200" indent="-228600" algn="l" rtl="0" eaLnBrk="0" fontAlgn="base" hangingPunct="0">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A75065-A00D-4464-A5AB-13BC25144FE1}" type="datetimeFigureOut">
              <a:rPr lang="en-US" smtClean="0"/>
              <a:t>10/6/2014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9CD45C-61B4-4592-AAED-FFA450B50F88}" type="slidenum">
              <a:rPr lang="en-US" smtClean="0"/>
              <a:t>‹#›</a:t>
            </a:fld>
            <a:endParaRPr lang="en-US"/>
          </a:p>
        </p:txBody>
      </p:sp>
    </p:spTree>
    <p:extLst>
      <p:ext uri="{BB962C8B-B14F-4D97-AF65-F5344CB8AC3E}">
        <p14:creationId xmlns:p14="http://schemas.microsoft.com/office/powerpoint/2010/main" val="132363277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fontAlgn="base">
              <a:spcBef>
                <a:spcPct val="0"/>
              </a:spcBef>
              <a:spcAft>
                <a:spcPct val="0"/>
              </a:spcAft>
              <a:defRPr/>
            </a:pPr>
            <a:endParaRPr lang="en-US">
              <a:solidFill>
                <a:prstClr val="white">
                  <a:shade val="50000"/>
                </a:prstClr>
              </a:solidFill>
              <a:latin typeface="Stencil" pitchFamily="84" charset="0"/>
              <a:ea typeface="ＭＳ Ｐゴシック" pitchFamily="84" charset="-128"/>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fontAlgn="base">
              <a:spcBef>
                <a:spcPct val="0"/>
              </a:spcBef>
              <a:spcAft>
                <a:spcPct val="0"/>
              </a:spcAft>
              <a:defRPr/>
            </a:pPr>
            <a:endParaRPr lang="en-US">
              <a:solidFill>
                <a:prstClr val="white">
                  <a:shade val="50000"/>
                </a:prstClr>
              </a:solidFill>
              <a:latin typeface="Stencil" pitchFamily="84" charset="0"/>
              <a:ea typeface="ＭＳ Ｐゴシック" pitchFamily="84" charset="-128"/>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fontAlgn="base">
              <a:spcBef>
                <a:spcPct val="0"/>
              </a:spcBef>
              <a:spcAft>
                <a:spcPct val="0"/>
              </a:spcAft>
              <a:defRPr/>
            </a:pPr>
            <a:fld id="{7DF25E1E-A8E2-48A7-99BD-5473AEF46060}" type="slidenum">
              <a:rPr lang="en-US">
                <a:solidFill>
                  <a:prstClr val="white">
                    <a:shade val="50000"/>
                  </a:prstClr>
                </a:solidFill>
                <a:latin typeface="Stencil" pitchFamily="84" charset="0"/>
                <a:ea typeface="ＭＳ Ｐゴシック" pitchFamily="84" charset="-128"/>
              </a:rPr>
              <a:pPr fontAlgn="base">
                <a:spcBef>
                  <a:spcPct val="0"/>
                </a:spcBef>
                <a:spcAft>
                  <a:spcPct val="0"/>
                </a:spcAft>
                <a:defRPr/>
              </a:pPr>
              <a:t>‹#›</a:t>
            </a:fld>
            <a:endParaRPr lang="en-US">
              <a:solidFill>
                <a:prstClr val="white">
                  <a:shade val="50000"/>
                </a:prstClr>
              </a:solidFill>
              <a:latin typeface="Stencil" pitchFamily="84" charset="0"/>
              <a:ea typeface="ＭＳ Ｐゴシック" pitchFamily="84" charset="-128"/>
            </a:endParaRPr>
          </a:p>
        </p:txBody>
      </p:sp>
    </p:spTree>
    <p:extLst>
      <p:ext uri="{BB962C8B-B14F-4D97-AF65-F5344CB8AC3E}">
        <p14:creationId xmlns:p14="http://schemas.microsoft.com/office/powerpoint/2010/main" val="1727449147"/>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84"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fld id="{140E2310-D501-4AF7-9CD2-2A64D9C177CC}" type="datetimeFigureOut">
              <a:rPr lang="en-US">
                <a:solidFill>
                  <a:prstClr val="black">
                    <a:tint val="75000"/>
                  </a:prstClr>
                </a:solidFill>
                <a:latin typeface="Times New Roman" pitchFamily="18" charset="0"/>
              </a:rPr>
              <a:pPr eaLnBrk="0" fontAlgn="base" hangingPunct="0">
                <a:spcBef>
                  <a:spcPct val="0"/>
                </a:spcBef>
                <a:spcAft>
                  <a:spcPct val="0"/>
                </a:spcAft>
                <a:defRPr/>
              </a:pPr>
              <a:t>10/6/2014</a:t>
            </a:fld>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8DB89CAE-7F11-4677-BB0E-CEEC8EE3C2B7}" type="slidenum">
              <a:rPr lang="en-US">
                <a:solidFill>
                  <a:prstClr val="black">
                    <a:tint val="75000"/>
                  </a:prstClr>
                </a:solidFill>
                <a:latin typeface="Times New Roman" pitchFamily="18" charset="0"/>
              </a:rPr>
              <a:pPr eaLnBrk="0" fontAlgn="base" hangingPunct="0">
                <a:spcBef>
                  <a:spcPct val="0"/>
                </a:spcBef>
                <a:spcAft>
                  <a:spcPct val="0"/>
                </a:spcAft>
                <a:defRPr/>
              </a:pPr>
              <a:t>‹#›</a:t>
            </a:fld>
            <a:endParaRPr lang="en-US">
              <a:solidFill>
                <a:prstClr val="black">
                  <a:tint val="75000"/>
                </a:prstClr>
              </a:solidFill>
              <a:latin typeface="Times New Roman" pitchFamily="18" charset="0"/>
            </a:endParaRPr>
          </a:p>
        </p:txBody>
      </p:sp>
    </p:spTree>
    <p:extLst>
      <p:ext uri="{BB962C8B-B14F-4D97-AF65-F5344CB8AC3E}">
        <p14:creationId xmlns:p14="http://schemas.microsoft.com/office/powerpoint/2010/main" val="199875502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notesSlide" Target="../notesSlides/notesSlide2.xml"/><Relationship Id="rId7"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audio" Target="file:///C:\Users\e200203909\Documents\CP%20US%20History\Unit_4%20Jeffersonian%20&amp;%20Jacksonian%20Eras,%201800-1840\Star%20Spangled%20Banner-Whitney%20Houston.mp3" TargetMode="External"/><Relationship Id="rId6" Type="http://schemas.openxmlformats.org/officeDocument/2006/relationships/hyperlink" Target="https://www.youtube.com/embed/YaxGNQE5ZLA" TargetMode="External"/><Relationship Id="rId5" Type="http://schemas.openxmlformats.org/officeDocument/2006/relationships/image" Target="../media/image20.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file:///C:\Users\e200203909\Documents\CP%20US%20History\Unit_4%20Jeffersonian%20&amp;%20Jacksonian%20Eras,%201800-1840\Star%20Spangled%20Banner-Whitney%20Houston.mp3" TargetMode="Externa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file:///C:\Users\e200203909\Documents\CP%20US%20History\Unit_4%20Jeffersonian%20&amp;%20Jacksonian%20Eras,%201800-1840\Star%20Spangled%20Banner-Whitney%20Houston.mp3" TargetMode="External"/><Relationship Id="rId6" Type="http://schemas.openxmlformats.org/officeDocument/2006/relationships/image" Target="../media/image25.jpeg"/><Relationship Id="rId5" Type="http://schemas.openxmlformats.org/officeDocument/2006/relationships/image" Target="../media/image20.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audio" Target="file:///C:\Users\e200203909\Documents\CP%20US%20History\Unit_4%20Jeffersonian%20&amp;%20Jacksonian%20Eras,%201800-1840\johnny_horton-Battle_of_New_Orleans.mp3"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americanhistory.si.edu/starspangledbanner/the-melody.aspx" TargetMode="External"/><Relationship Id="rId2" Type="http://schemas.openxmlformats.org/officeDocument/2006/relationships/image" Target="../media/image27.gif"/><Relationship Id="rId1" Type="http://schemas.openxmlformats.org/officeDocument/2006/relationships/slideLayout" Target="../slideLayouts/slideLayout37.xml"/><Relationship Id="rId4" Type="http://schemas.openxmlformats.org/officeDocument/2006/relationships/hyperlink" Target="http://americanhistory.si.edu/starspangledbanner/the-lyrics.aspx"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history.com/videos/james-madison-and-the-war-of-1812"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audio" Target="file:///C:\Users\e200203909\Documents\CP%20US%20History\Unit_4%20Jeffersonian%20&amp;%20Jacksonian%20Eras,%201800-1840\Star%20Spangled%20Banner-Whitney%20Houston.mp3" TargetMode="Externa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a:xfrm>
            <a:off x="3048000" y="274638"/>
            <a:ext cx="4267200" cy="1143000"/>
          </a:xfrm>
        </p:spPr>
        <p:txBody>
          <a:bodyPr/>
          <a:lstStyle/>
          <a:p>
            <a:pPr algn="l" eaLnBrk="1" hangingPunct="1"/>
            <a:r>
              <a:rPr lang="en-US" sz="6000" u="sng" smtClean="0">
                <a:latin typeface="Jenna Sue" pitchFamily="2" charset="0"/>
              </a:rPr>
              <a:t>Marbury vs. Madison</a:t>
            </a:r>
          </a:p>
        </p:txBody>
      </p:sp>
      <p:sp>
        <p:nvSpPr>
          <p:cNvPr id="3" name="Content Placeholder 2"/>
          <p:cNvSpPr>
            <a:spLocks noGrp="1"/>
          </p:cNvSpPr>
          <p:nvPr>
            <p:ph idx="1"/>
          </p:nvPr>
        </p:nvSpPr>
        <p:spPr>
          <a:xfrm>
            <a:off x="152400" y="1341438"/>
            <a:ext cx="4191000" cy="4906962"/>
          </a:xfrm>
        </p:spPr>
        <p:txBody>
          <a:bodyPr rtlCol="0">
            <a:noAutofit/>
          </a:bodyPr>
          <a:lstStyle/>
          <a:p>
            <a:pPr marL="0" indent="0" eaLnBrk="1" fontAlgn="auto" hangingPunct="1">
              <a:spcAft>
                <a:spcPts val="0"/>
              </a:spcAft>
              <a:buFont typeface="Arial" pitchFamily="34" charset="0"/>
              <a:buNone/>
              <a:defRPr/>
            </a:pPr>
            <a:r>
              <a:rPr lang="en-US" sz="2000" dirty="0" smtClean="0">
                <a:latin typeface="Footlight MT Light" pitchFamily="18" charset="0"/>
              </a:rPr>
              <a:t>Analyze the cartoon below in terms of its meaning related to the Marbury v. Madison case.</a:t>
            </a:r>
          </a:p>
          <a:p>
            <a:pPr marL="514350" indent="-514350" eaLnBrk="1" fontAlgn="auto" hangingPunct="1">
              <a:spcAft>
                <a:spcPts val="0"/>
              </a:spcAft>
              <a:buFont typeface="+mj-lt"/>
              <a:buAutoNum type="arabicPeriod"/>
              <a:defRPr/>
            </a:pPr>
            <a:r>
              <a:rPr lang="en-US" sz="2000" dirty="0" smtClean="0">
                <a:latin typeface="Footlight MT Light" pitchFamily="18" charset="0"/>
              </a:rPr>
              <a:t>What do you see in the cartoon? </a:t>
            </a:r>
            <a:r>
              <a:rPr lang="en-US" sz="1800" i="1" dirty="0" smtClean="0">
                <a:latin typeface="Footlight MT Light" pitchFamily="18" charset="0"/>
              </a:rPr>
              <a:t>Make a list of objects, people, and any characteristics that seem to be exaggerated. </a:t>
            </a:r>
          </a:p>
          <a:p>
            <a:pPr marL="514350" indent="-514350" eaLnBrk="1" fontAlgn="auto" hangingPunct="1">
              <a:spcAft>
                <a:spcPts val="0"/>
              </a:spcAft>
              <a:buFont typeface="+mj-lt"/>
              <a:buAutoNum type="arabicPeriod"/>
              <a:defRPr/>
            </a:pPr>
            <a:r>
              <a:rPr lang="en-US" sz="2000" dirty="0" smtClean="0">
                <a:latin typeface="Footlight MT Light" pitchFamily="18" charset="0"/>
              </a:rPr>
              <a:t>Which of the items on the list from Question 1 are symbols? What does each symbol stand for? </a:t>
            </a:r>
          </a:p>
          <a:p>
            <a:pPr marL="514350" indent="-514350" eaLnBrk="1" fontAlgn="auto" hangingPunct="1">
              <a:spcAft>
                <a:spcPts val="0"/>
              </a:spcAft>
              <a:buFont typeface="+mj-lt"/>
              <a:buAutoNum type="arabicPeriod"/>
              <a:defRPr/>
            </a:pPr>
            <a:r>
              <a:rPr lang="en-US" sz="2000" dirty="0" smtClean="0">
                <a:latin typeface="Footlight MT Light" pitchFamily="18" charset="0"/>
              </a:rPr>
              <a:t>What is happening in the cartoon? </a:t>
            </a:r>
          </a:p>
          <a:p>
            <a:pPr marL="514350" indent="-514350" eaLnBrk="1" fontAlgn="auto" hangingPunct="1">
              <a:spcAft>
                <a:spcPts val="0"/>
              </a:spcAft>
              <a:buFont typeface="+mj-lt"/>
              <a:buAutoNum type="arabicPeriod"/>
              <a:defRPr/>
            </a:pPr>
            <a:r>
              <a:rPr lang="en-US" sz="2000" dirty="0" smtClean="0">
                <a:latin typeface="Footlight MT Light" pitchFamily="18" charset="0"/>
              </a:rPr>
              <a:t>What is the cartoonist's message? </a:t>
            </a:r>
          </a:p>
          <a:p>
            <a:pPr marL="514350" indent="-514350" eaLnBrk="1" fontAlgn="auto" hangingPunct="1">
              <a:spcAft>
                <a:spcPts val="0"/>
              </a:spcAft>
              <a:buFont typeface="+mj-lt"/>
              <a:buAutoNum type="arabicPeriod"/>
              <a:defRPr/>
            </a:pPr>
            <a:r>
              <a:rPr lang="en-US" sz="2000" dirty="0" smtClean="0">
                <a:latin typeface="Footlight MT Light" pitchFamily="18" charset="0"/>
              </a:rPr>
              <a:t>Do you agree or disagree with the message? Explain your answer.</a:t>
            </a:r>
          </a:p>
        </p:txBody>
      </p:sp>
      <p:pic>
        <p:nvPicPr>
          <p:cNvPr id="225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752600"/>
            <a:ext cx="4529138"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840000">
            <a:off x="201613" y="327025"/>
            <a:ext cx="2443162" cy="708025"/>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p>
            <a:pPr eaLnBrk="0" fontAlgn="base" hangingPunct="0">
              <a:spcBef>
                <a:spcPct val="0"/>
              </a:spcBef>
              <a:spcAft>
                <a:spcPct val="0"/>
              </a:spcAft>
              <a:defRPr/>
            </a:pPr>
            <a:r>
              <a:rPr lang="en-US" sz="4000" dirty="0" err="1">
                <a:solidFill>
                  <a:prstClr val="white"/>
                </a:solidFill>
                <a:latin typeface="Jenna Sue" pitchFamily="2" charset="0"/>
              </a:rPr>
              <a:t>BellRinger</a:t>
            </a:r>
            <a:r>
              <a:rPr lang="en-US" sz="4000" dirty="0">
                <a:solidFill>
                  <a:prstClr val="white"/>
                </a:solidFill>
                <a:latin typeface="Jenna Sue" pitchFamily="2" charset="0"/>
              </a:rPr>
              <a:t> </a:t>
            </a:r>
            <a:r>
              <a:rPr lang="en-US" sz="4000" dirty="0" smtClean="0">
                <a:solidFill>
                  <a:prstClr val="white"/>
                </a:solidFill>
                <a:latin typeface="Jenna Sue" pitchFamily="2" charset="0"/>
              </a:rPr>
              <a:t>10/9:</a:t>
            </a:r>
            <a:endParaRPr lang="en-US" sz="4000" dirty="0">
              <a:solidFill>
                <a:prstClr val="white"/>
              </a:solidFill>
              <a:latin typeface="Jenna Sue" pitchFamily="2" charset="0"/>
            </a:endParaRPr>
          </a:p>
        </p:txBody>
      </p:sp>
    </p:spTree>
    <p:extLst>
      <p:ext uri="{BB962C8B-B14F-4D97-AF65-F5344CB8AC3E}">
        <p14:creationId xmlns:p14="http://schemas.microsoft.com/office/powerpoint/2010/main" val="29622757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3794" name="Picture 7" descr="20305"/>
          <p:cNvPicPr>
            <a:picLocks noChangeAspect="1" noChangeArrowheads="1"/>
          </p:cNvPicPr>
          <p:nvPr/>
        </p:nvPicPr>
        <p:blipFill>
          <a:blip r:embed="rId4">
            <a:extLst>
              <a:ext uri="{28A0092B-C50C-407E-A947-70E740481C1C}">
                <a14:useLocalDpi xmlns:a14="http://schemas.microsoft.com/office/drawing/2010/main" val="0"/>
              </a:ext>
            </a:extLst>
          </a:blip>
          <a:srcRect t="3300" r="2795"/>
          <a:stretch>
            <a:fillRect/>
          </a:stretch>
        </p:blipFill>
        <p:spPr bwMode="auto">
          <a:xfrm>
            <a:off x="4570413" y="1597025"/>
            <a:ext cx="4419600" cy="529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3" name="Star Spangled Banner-Whitney Houston.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3175" y="65563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AutoShape 10"/>
          <p:cNvSpPr>
            <a:spLocks noChangeArrowheads="1"/>
          </p:cNvSpPr>
          <p:nvPr/>
        </p:nvSpPr>
        <p:spPr bwMode="auto">
          <a:xfrm>
            <a:off x="149225" y="76200"/>
            <a:ext cx="8842375" cy="1371600"/>
          </a:xfrm>
          <a:prstGeom prst="wedgeRectCallout">
            <a:avLst>
              <a:gd name="adj1" fmla="val -6838"/>
              <a:gd name="adj2" fmla="val -30981"/>
            </a:avLst>
          </a:prstGeom>
          <a:solidFill>
            <a:srgbClr val="FFCCFF"/>
          </a:solidFill>
          <a:ln w="12700">
            <a:solidFill>
              <a:schemeClr val="tx1"/>
            </a:solidFill>
            <a:miter lim="800000"/>
            <a:headEnd/>
            <a:tailEnd/>
          </a:ln>
        </p:spPr>
        <p:txBody>
          <a:bodyPr/>
          <a:lstStyle/>
          <a:p>
            <a:pPr algn="ctr" eaLnBrk="0" fontAlgn="base" hangingPunct="0">
              <a:lnSpc>
                <a:spcPct val="80000"/>
              </a:lnSpc>
              <a:spcBef>
                <a:spcPct val="0"/>
              </a:spcBef>
              <a:spcAft>
                <a:spcPct val="0"/>
              </a:spcAft>
            </a:pPr>
            <a:r>
              <a:rPr kumimoji="1" lang="en-US" sz="3600" dirty="0">
                <a:solidFill>
                  <a:srgbClr val="000000"/>
                </a:solidFill>
                <a:latin typeface="Calibri" pitchFamily="34" charset="0"/>
                <a:cs typeface="Calibri" pitchFamily="34" charset="0"/>
              </a:rPr>
              <a:t>When the British laid siege to Fort McHenry, American Francis Scott Key wrote the poem “</a:t>
            </a:r>
            <a:r>
              <a:rPr kumimoji="1" lang="en-US" sz="3600" i="1" dirty="0">
                <a:solidFill>
                  <a:srgbClr val="000000"/>
                </a:solidFill>
                <a:latin typeface="Calibri" pitchFamily="34" charset="0"/>
                <a:cs typeface="Calibri" pitchFamily="34" charset="0"/>
                <a:hlinkClick r:id="rId6"/>
              </a:rPr>
              <a:t>The</a:t>
            </a:r>
            <a:r>
              <a:rPr kumimoji="1" lang="en-US" sz="3600" dirty="0">
                <a:solidFill>
                  <a:srgbClr val="000000"/>
                </a:solidFill>
                <a:latin typeface="Calibri" pitchFamily="34" charset="0"/>
                <a:cs typeface="Calibri" pitchFamily="34" charset="0"/>
                <a:hlinkClick r:id="rId6"/>
              </a:rPr>
              <a:t> </a:t>
            </a:r>
            <a:r>
              <a:rPr kumimoji="1" lang="en-US" sz="3600" i="1" dirty="0">
                <a:solidFill>
                  <a:srgbClr val="000000"/>
                </a:solidFill>
                <a:latin typeface="Calibri" pitchFamily="34" charset="0"/>
                <a:cs typeface="Calibri" pitchFamily="34" charset="0"/>
                <a:hlinkClick r:id="rId6"/>
              </a:rPr>
              <a:t>Star Spangled Banner</a:t>
            </a:r>
            <a:r>
              <a:rPr kumimoji="1" lang="en-US" sz="3600" dirty="0">
                <a:solidFill>
                  <a:srgbClr val="000000"/>
                </a:solidFill>
                <a:latin typeface="Calibri" pitchFamily="34" charset="0"/>
                <a:cs typeface="Calibri" pitchFamily="34" charset="0"/>
                <a:hlinkClick r:id="rId6"/>
              </a:rPr>
              <a:t>”</a:t>
            </a:r>
            <a:endParaRPr kumimoji="1" lang="en-US" sz="3600" dirty="0">
              <a:solidFill>
                <a:srgbClr val="000000"/>
              </a:solidFill>
              <a:latin typeface="Calibri" pitchFamily="34" charset="0"/>
              <a:cs typeface="Calibri" pitchFamily="34" charset="0"/>
            </a:endParaRPr>
          </a:p>
        </p:txBody>
      </p:sp>
      <p:pic>
        <p:nvPicPr>
          <p:cNvPr id="33797" name="Picture 15" descr="Photo of BALTIMORE: FORT McHENRY. &#10;The bombardment of Fort McHenry, Baltimore, on 13-14 September 1814: contemporary aquatint by John Bower."/>
          <p:cNvPicPr>
            <a:picLocks noChangeAspect="1" noChangeArrowheads="1"/>
          </p:cNvPicPr>
          <p:nvPr/>
        </p:nvPicPr>
        <p:blipFill>
          <a:blip r:embed="rId7">
            <a:lum bright="6000" contrast="12000"/>
            <a:extLst>
              <a:ext uri="{28A0092B-C50C-407E-A947-70E740481C1C}">
                <a14:useLocalDpi xmlns:a14="http://schemas.microsoft.com/office/drawing/2010/main" val="0"/>
              </a:ext>
            </a:extLst>
          </a:blip>
          <a:srcRect r="9625"/>
          <a:stretch>
            <a:fillRect/>
          </a:stretch>
        </p:blipFill>
        <p:spPr bwMode="auto">
          <a:xfrm>
            <a:off x="152400" y="1524000"/>
            <a:ext cx="442436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33798" name="Picture 16" descr="Photo of FRANCIS SCOTT KEY, 1814. &#10;Key (1779-1843) detained on a British ship in Baltimore Harbor, September 1814, watches the bombardment of Fort McHenry and the flag that inspired him to write 'The Star Spangled Banner.' Wood engraving, American, 1885."/>
          <p:cNvPicPr>
            <a:picLocks noChangeAspect="1" noChangeArrowheads="1"/>
          </p:cNvPicPr>
          <p:nvPr/>
        </p:nvPicPr>
        <p:blipFill>
          <a:blip r:embed="rId8">
            <a:extLst>
              <a:ext uri="{28A0092B-C50C-407E-A947-70E740481C1C}">
                <a14:useLocalDpi xmlns:a14="http://schemas.microsoft.com/office/drawing/2010/main" val="0"/>
              </a:ext>
            </a:extLst>
          </a:blip>
          <a:srcRect t="11429" b="9996"/>
          <a:stretch>
            <a:fillRect/>
          </a:stretch>
        </p:blipFill>
        <p:spPr bwMode="auto">
          <a:xfrm>
            <a:off x="609600" y="3736975"/>
            <a:ext cx="3509963"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1073344179"/>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4818" name="Picture 7" descr="20305"/>
          <p:cNvPicPr>
            <a:picLocks noChangeAspect="1" noChangeArrowheads="1"/>
          </p:cNvPicPr>
          <p:nvPr/>
        </p:nvPicPr>
        <p:blipFill>
          <a:blip r:embed="rId4">
            <a:extLst>
              <a:ext uri="{28A0092B-C50C-407E-A947-70E740481C1C}">
                <a14:useLocalDpi xmlns:a14="http://schemas.microsoft.com/office/drawing/2010/main" val="0"/>
              </a:ext>
            </a:extLst>
          </a:blip>
          <a:srcRect t="3300" r="2795"/>
          <a:stretch>
            <a:fillRect/>
          </a:stretch>
        </p:blipFill>
        <p:spPr bwMode="auto">
          <a:xfrm>
            <a:off x="-152400" y="1839913"/>
            <a:ext cx="4191000" cy="501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3" name="Star Spangled Banner-Whitney Houston.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3175" y="65563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3"/>
          <p:cNvSpPr>
            <a:spLocks noChangeArrowheads="1"/>
          </p:cNvSpPr>
          <p:nvPr/>
        </p:nvSpPr>
        <p:spPr bwMode="auto">
          <a:xfrm>
            <a:off x="76200" y="96838"/>
            <a:ext cx="5029200" cy="1677987"/>
          </a:xfrm>
          <a:prstGeom prst="rect">
            <a:avLst/>
          </a:prstGeom>
          <a:solidFill>
            <a:srgbClr val="CCFFCC"/>
          </a:solidFill>
          <a:ln w="9525">
            <a:solidFill>
              <a:schemeClr val="tx1"/>
            </a:solidFill>
            <a:miter lim="800000"/>
            <a:headEnd/>
            <a:tailEnd/>
          </a:ln>
        </p:spPr>
        <p:txBody>
          <a:bodyPr>
            <a:spAutoFit/>
          </a:bodyPr>
          <a:lstStyle/>
          <a:p>
            <a:pPr algn="ctr" eaLnBrk="0" fontAlgn="base" hangingPunct="0">
              <a:lnSpc>
                <a:spcPct val="80000"/>
              </a:lnSpc>
              <a:spcBef>
                <a:spcPct val="0"/>
              </a:spcBef>
              <a:spcAft>
                <a:spcPct val="0"/>
              </a:spcAft>
            </a:pPr>
            <a:r>
              <a:rPr lang="en-US" sz="3200">
                <a:solidFill>
                  <a:srgbClr val="000000"/>
                </a:solidFill>
                <a:latin typeface="Calibri" pitchFamily="34" charset="0"/>
                <a:cs typeface="Calibri" pitchFamily="34" charset="0"/>
              </a:rPr>
              <a:t>Though Britain was winning, they were also fighting France and wanted to </a:t>
            </a:r>
            <a:br>
              <a:rPr lang="en-US" sz="3200">
                <a:solidFill>
                  <a:srgbClr val="000000"/>
                </a:solidFill>
                <a:latin typeface="Calibri" pitchFamily="34" charset="0"/>
                <a:cs typeface="Calibri" pitchFamily="34" charset="0"/>
              </a:rPr>
            </a:br>
            <a:r>
              <a:rPr lang="en-US" sz="3200">
                <a:solidFill>
                  <a:srgbClr val="000000"/>
                </a:solidFill>
                <a:latin typeface="Calibri" pitchFamily="34" charset="0"/>
                <a:cs typeface="Calibri" pitchFamily="34" charset="0"/>
              </a:rPr>
              <a:t>quickly end the War of 1812</a:t>
            </a:r>
          </a:p>
        </p:txBody>
      </p:sp>
      <p:sp>
        <p:nvSpPr>
          <p:cNvPr id="5" name="Rectangle 4"/>
          <p:cNvSpPr>
            <a:spLocks noChangeArrowheads="1"/>
          </p:cNvSpPr>
          <p:nvPr/>
        </p:nvSpPr>
        <p:spPr bwMode="auto">
          <a:xfrm>
            <a:off x="5257800" y="104775"/>
            <a:ext cx="3810000" cy="1668463"/>
          </a:xfrm>
          <a:prstGeom prst="rect">
            <a:avLst/>
          </a:prstGeom>
          <a:solidFill>
            <a:srgbClr val="FFCCFF"/>
          </a:solidFill>
          <a:ln w="9525">
            <a:solidFill>
              <a:schemeClr val="tx1"/>
            </a:solidFill>
            <a:miter lim="800000"/>
            <a:headEnd/>
            <a:tailEnd/>
          </a:ln>
        </p:spPr>
        <p:txBody>
          <a:bodyPr>
            <a:spAutoFit/>
          </a:bodyPr>
          <a:lstStyle/>
          <a:p>
            <a:pPr algn="ctr" eaLnBrk="0" fontAlgn="base" hangingPunct="0">
              <a:lnSpc>
                <a:spcPct val="80000"/>
              </a:lnSpc>
              <a:spcBef>
                <a:spcPct val="0"/>
              </a:spcBef>
              <a:spcAft>
                <a:spcPct val="0"/>
              </a:spcAft>
            </a:pPr>
            <a:r>
              <a:rPr lang="en-US" sz="3200">
                <a:solidFill>
                  <a:srgbClr val="000000"/>
                </a:solidFill>
                <a:latin typeface="Calibri" pitchFamily="34" charset="0"/>
                <a:cs typeface="Calibri" pitchFamily="34" charset="0"/>
              </a:rPr>
              <a:t>In 1814, Britain and the United States signed the Treaty of Ghent ending the war</a:t>
            </a:r>
          </a:p>
        </p:txBody>
      </p:sp>
      <p:pic>
        <p:nvPicPr>
          <p:cNvPr id="34822" name="Picture 3"/>
          <p:cNvPicPr>
            <a:picLocks noChangeAspect="1" noChangeArrowheads="1"/>
          </p:cNvPicPr>
          <p:nvPr/>
        </p:nvPicPr>
        <p:blipFill>
          <a:blip r:embed="rId6">
            <a:extLst>
              <a:ext uri="{28A0092B-C50C-407E-A947-70E740481C1C}">
                <a14:useLocalDpi xmlns:a14="http://schemas.microsoft.com/office/drawing/2010/main" val="0"/>
              </a:ext>
            </a:extLst>
          </a:blip>
          <a:srcRect l="26332" t="24966" r="38174" b="15726"/>
          <a:stretch>
            <a:fillRect/>
          </a:stretch>
        </p:blipFill>
        <p:spPr bwMode="auto">
          <a:xfrm>
            <a:off x="4159250" y="1839913"/>
            <a:ext cx="5340350" cy="501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3227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3"/>
                </p:tgtEl>
              </p:cMediaNode>
            </p:audio>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175" y="0"/>
            <a:ext cx="9147175" cy="609600"/>
          </a:xfrm>
        </p:spPr>
        <p:txBody>
          <a:bodyPr/>
          <a:lstStyle/>
          <a:p>
            <a:pPr>
              <a:lnSpc>
                <a:spcPct val="85000"/>
              </a:lnSpc>
            </a:pPr>
            <a:r>
              <a:rPr lang="en-US" sz="3600" smtClean="0">
                <a:solidFill>
                  <a:schemeClr val="tx1"/>
                </a:solidFill>
                <a:latin typeface="Calibri" pitchFamily="34" charset="0"/>
                <a:cs typeface="Calibri" pitchFamily="34" charset="0"/>
              </a:rPr>
              <a:t>The War of 1812 (1812—1815)</a:t>
            </a:r>
          </a:p>
        </p:txBody>
      </p:sp>
      <p:pic>
        <p:nvPicPr>
          <p:cNvPr id="35843" name="Picture 7" descr="20305"/>
          <p:cNvPicPr>
            <a:picLocks noChangeAspect="1" noChangeArrowheads="1"/>
          </p:cNvPicPr>
          <p:nvPr/>
        </p:nvPicPr>
        <p:blipFill>
          <a:blip r:embed="rId4">
            <a:extLst>
              <a:ext uri="{28A0092B-C50C-407E-A947-70E740481C1C}">
                <a14:useLocalDpi xmlns:a14="http://schemas.microsoft.com/office/drawing/2010/main" val="0"/>
              </a:ext>
            </a:extLst>
          </a:blip>
          <a:srcRect t="3300" r="2795"/>
          <a:stretch>
            <a:fillRect/>
          </a:stretch>
        </p:blipFill>
        <p:spPr bwMode="auto">
          <a:xfrm>
            <a:off x="0" y="609600"/>
            <a:ext cx="5095875" cy="610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3" name="Star Spangled Banner-Whitney Houston.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3175" y="65563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3"/>
          <p:cNvSpPr>
            <a:spLocks noChangeArrowheads="1"/>
          </p:cNvSpPr>
          <p:nvPr/>
        </p:nvSpPr>
        <p:spPr bwMode="auto">
          <a:xfrm>
            <a:off x="5257800" y="606425"/>
            <a:ext cx="3781425" cy="1666875"/>
          </a:xfrm>
          <a:prstGeom prst="rect">
            <a:avLst/>
          </a:prstGeom>
          <a:solidFill>
            <a:srgbClr val="CCFFCC"/>
          </a:solidFill>
          <a:ln w="9525">
            <a:solidFill>
              <a:schemeClr val="tx1"/>
            </a:solidFill>
            <a:miter lim="800000"/>
            <a:headEnd/>
            <a:tailEnd/>
          </a:ln>
        </p:spPr>
        <p:txBody>
          <a:bodyPr>
            <a:spAutoFit/>
          </a:bodyPr>
          <a:lstStyle/>
          <a:p>
            <a:pPr algn="ctr" eaLnBrk="0" fontAlgn="base" hangingPunct="0">
              <a:lnSpc>
                <a:spcPct val="80000"/>
              </a:lnSpc>
              <a:spcBef>
                <a:spcPct val="0"/>
              </a:spcBef>
              <a:spcAft>
                <a:spcPct val="0"/>
              </a:spcAft>
            </a:pPr>
            <a:r>
              <a:rPr lang="en-US" sz="3200">
                <a:solidFill>
                  <a:srgbClr val="000000"/>
                </a:solidFill>
                <a:latin typeface="Calibri" pitchFamily="34" charset="0"/>
                <a:cs typeface="Calibri" pitchFamily="34" charset="0"/>
              </a:rPr>
              <a:t>Before news arrived, the Americans beat the British at the Battle</a:t>
            </a:r>
            <a:r>
              <a:rPr lang="en-US" sz="2800">
                <a:solidFill>
                  <a:srgbClr val="000000"/>
                </a:solidFill>
                <a:latin typeface="Calibri" pitchFamily="34" charset="0"/>
                <a:cs typeface="Calibri" pitchFamily="34" charset="0"/>
              </a:rPr>
              <a:t> </a:t>
            </a:r>
            <a:r>
              <a:rPr lang="en-US" sz="3200">
                <a:solidFill>
                  <a:srgbClr val="000000"/>
                </a:solidFill>
                <a:latin typeface="Calibri" pitchFamily="34" charset="0"/>
                <a:cs typeface="Calibri" pitchFamily="34" charset="0"/>
              </a:rPr>
              <a:t>of</a:t>
            </a:r>
            <a:r>
              <a:rPr lang="en-US" sz="2800">
                <a:solidFill>
                  <a:srgbClr val="000000"/>
                </a:solidFill>
                <a:latin typeface="Calibri" pitchFamily="34" charset="0"/>
                <a:cs typeface="Calibri" pitchFamily="34" charset="0"/>
              </a:rPr>
              <a:t> </a:t>
            </a:r>
            <a:r>
              <a:rPr lang="en-US" sz="3200">
                <a:solidFill>
                  <a:srgbClr val="000000"/>
                </a:solidFill>
                <a:latin typeface="Calibri" pitchFamily="34" charset="0"/>
                <a:cs typeface="Calibri" pitchFamily="34" charset="0"/>
              </a:rPr>
              <a:t>New Orleans </a:t>
            </a:r>
          </a:p>
        </p:txBody>
      </p:sp>
      <p:pic>
        <p:nvPicPr>
          <p:cNvPr id="35846" name="Picture 7" descr="Photo of BATTLE OF NEW ORLEANS. &#10;Andrew Jackson at the Battle of New Orleans, 8 January 1815. Oil, 1910, by E. Percy Moran."/>
          <p:cNvPicPr>
            <a:picLocks noChangeAspect="1" noChangeArrowheads="1"/>
          </p:cNvPicPr>
          <p:nvPr/>
        </p:nvPicPr>
        <p:blipFill>
          <a:blip r:embed="rId6">
            <a:extLst>
              <a:ext uri="{28A0092B-C50C-407E-A947-70E740481C1C}">
                <a14:useLocalDpi xmlns:a14="http://schemas.microsoft.com/office/drawing/2010/main" val="0"/>
              </a:ext>
            </a:extLst>
          </a:blip>
          <a:srcRect l="8849" r="6013"/>
          <a:stretch>
            <a:fillRect/>
          </a:stretch>
        </p:blipFill>
        <p:spPr bwMode="auto">
          <a:xfrm>
            <a:off x="4294188" y="2362200"/>
            <a:ext cx="4745037"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4" name="Rectangle 13"/>
          <p:cNvSpPr>
            <a:spLocks noChangeArrowheads="1"/>
          </p:cNvSpPr>
          <p:nvPr/>
        </p:nvSpPr>
        <p:spPr bwMode="auto">
          <a:xfrm>
            <a:off x="4572000" y="4367213"/>
            <a:ext cx="4267200" cy="890587"/>
          </a:xfrm>
          <a:prstGeom prst="rect">
            <a:avLst/>
          </a:prstGeom>
          <a:solidFill>
            <a:srgbClr val="FFFFCC"/>
          </a:solidFill>
          <a:ln w="9525">
            <a:solidFill>
              <a:schemeClr val="tx1"/>
            </a:solidFill>
            <a:miter lim="800000"/>
            <a:headEnd/>
            <a:tailEnd/>
          </a:ln>
        </p:spPr>
        <p:txBody>
          <a:bodyPr>
            <a:spAutoFit/>
          </a:bodyPr>
          <a:lstStyle/>
          <a:p>
            <a:pPr algn="ctr" eaLnBrk="0" fontAlgn="base" hangingPunct="0">
              <a:lnSpc>
                <a:spcPct val="80000"/>
              </a:lnSpc>
              <a:spcBef>
                <a:spcPct val="0"/>
              </a:spcBef>
              <a:spcAft>
                <a:spcPct val="0"/>
              </a:spcAft>
            </a:pPr>
            <a:r>
              <a:rPr lang="en-US" sz="3200">
                <a:solidFill>
                  <a:srgbClr val="000000"/>
                </a:solidFill>
                <a:latin typeface="Calibri" pitchFamily="34" charset="0"/>
                <a:cs typeface="Calibri" pitchFamily="34" charset="0"/>
              </a:rPr>
              <a:t>General Andrew Jackson emerged as a war hero </a:t>
            </a:r>
          </a:p>
        </p:txBody>
      </p:sp>
      <p:sp>
        <p:nvSpPr>
          <p:cNvPr id="15" name="Rectangle 14"/>
          <p:cNvSpPr>
            <a:spLocks noChangeArrowheads="1"/>
          </p:cNvSpPr>
          <p:nvPr/>
        </p:nvSpPr>
        <p:spPr bwMode="auto">
          <a:xfrm>
            <a:off x="4038600" y="5334000"/>
            <a:ext cx="4924425" cy="1284288"/>
          </a:xfrm>
          <a:prstGeom prst="rect">
            <a:avLst/>
          </a:prstGeom>
          <a:solidFill>
            <a:srgbClr val="FFCCFF"/>
          </a:solidFill>
          <a:ln w="9525">
            <a:solidFill>
              <a:schemeClr val="tx1"/>
            </a:solidFill>
            <a:miter lim="800000"/>
            <a:headEnd/>
            <a:tailEnd/>
          </a:ln>
        </p:spPr>
        <p:txBody>
          <a:bodyPr>
            <a:spAutoFit/>
          </a:bodyPr>
          <a:lstStyle/>
          <a:p>
            <a:pPr algn="ctr" eaLnBrk="0" fontAlgn="base" hangingPunct="0">
              <a:lnSpc>
                <a:spcPct val="80000"/>
              </a:lnSpc>
              <a:spcBef>
                <a:spcPct val="0"/>
              </a:spcBef>
              <a:spcAft>
                <a:spcPct val="0"/>
              </a:spcAft>
              <a:buClr>
                <a:srgbClr val="0099CC"/>
              </a:buClr>
              <a:buSzPct val="90000"/>
              <a:buFont typeface="Wingdings" pitchFamily="2" charset="2"/>
              <a:buNone/>
            </a:pPr>
            <a:r>
              <a:rPr kumimoji="1" lang="en-US" sz="3200">
                <a:solidFill>
                  <a:srgbClr val="000000"/>
                </a:solidFill>
                <a:latin typeface="Calibri" pitchFamily="34" charset="0"/>
                <a:cs typeface="Calibri" pitchFamily="34" charset="0"/>
              </a:rPr>
              <a:t>The victory at New Orleans led many Americans to feel as though they won the war</a:t>
            </a:r>
          </a:p>
        </p:txBody>
      </p:sp>
    </p:spTree>
    <p:extLst>
      <p:ext uri="{BB962C8B-B14F-4D97-AF65-F5344CB8AC3E}">
        <p14:creationId xmlns:p14="http://schemas.microsoft.com/office/powerpoint/2010/main" val="1981042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bldLst>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0"/>
            <a:ext cx="9144000" cy="609600"/>
          </a:xfrm>
        </p:spPr>
        <p:txBody>
          <a:bodyPr/>
          <a:lstStyle/>
          <a:p>
            <a:pPr>
              <a:lnSpc>
                <a:spcPct val="85000"/>
              </a:lnSpc>
            </a:pPr>
            <a:r>
              <a:rPr lang="en-US" sz="3600" i="1" u="sng" smtClean="0">
                <a:latin typeface="Calibri" pitchFamily="34" charset="0"/>
                <a:cs typeface="Calibri" pitchFamily="34" charset="0"/>
              </a:rPr>
              <a:t>Battle of New Orleans</a:t>
            </a:r>
            <a:r>
              <a:rPr lang="en-US" sz="3600" smtClean="0">
                <a:latin typeface="Calibri" pitchFamily="34" charset="0"/>
                <a:cs typeface="Calibri" pitchFamily="34" charset="0"/>
              </a:rPr>
              <a:t>—Johnny Horton (1959)</a:t>
            </a:r>
          </a:p>
        </p:txBody>
      </p:sp>
      <p:sp>
        <p:nvSpPr>
          <p:cNvPr id="36867" name="Rectangle 3"/>
          <p:cNvSpPr>
            <a:spLocks noGrp="1" noChangeArrowheads="1"/>
          </p:cNvSpPr>
          <p:nvPr>
            <p:ph type="body" sz="half" idx="1"/>
          </p:nvPr>
        </p:nvSpPr>
        <p:spPr>
          <a:xfrm>
            <a:off x="0" y="609600"/>
            <a:ext cx="9144000" cy="6248400"/>
          </a:xfrm>
        </p:spPr>
        <p:txBody>
          <a:bodyPr/>
          <a:lstStyle/>
          <a:p>
            <a:pPr marL="112713" indent="0">
              <a:lnSpc>
                <a:spcPct val="85000"/>
              </a:lnSpc>
              <a:spcBef>
                <a:spcPct val="10000"/>
              </a:spcBef>
              <a:buFont typeface="Arial" charset="0"/>
              <a:buNone/>
            </a:pPr>
            <a:r>
              <a:rPr lang="en-US" sz="2400" smtClean="0">
                <a:latin typeface="Calibri" pitchFamily="34" charset="0"/>
                <a:cs typeface="Calibri" pitchFamily="34" charset="0"/>
              </a:rPr>
              <a:t>In 1814 we took a little trip</a:t>
            </a:r>
            <a:br>
              <a:rPr lang="en-US" sz="2400" smtClean="0">
                <a:latin typeface="Calibri" pitchFamily="34" charset="0"/>
                <a:cs typeface="Calibri" pitchFamily="34" charset="0"/>
              </a:rPr>
            </a:br>
            <a:r>
              <a:rPr lang="en-US" sz="2400" smtClean="0">
                <a:latin typeface="Calibri" pitchFamily="34" charset="0"/>
                <a:cs typeface="Calibri" pitchFamily="34" charset="0"/>
              </a:rPr>
              <a:t>Along with Colonel Jackson down the mighty Mississip.</a:t>
            </a:r>
            <a:br>
              <a:rPr lang="en-US" sz="2400" smtClean="0">
                <a:latin typeface="Calibri" pitchFamily="34" charset="0"/>
                <a:cs typeface="Calibri" pitchFamily="34" charset="0"/>
              </a:rPr>
            </a:br>
            <a:r>
              <a:rPr lang="en-US" sz="2400" smtClean="0">
                <a:latin typeface="Calibri" pitchFamily="34" charset="0"/>
                <a:cs typeface="Calibri" pitchFamily="34" charset="0"/>
              </a:rPr>
              <a:t>We took a little bacon and we took a little beans</a:t>
            </a:r>
            <a:br>
              <a:rPr lang="en-US" sz="2400" smtClean="0">
                <a:latin typeface="Calibri" pitchFamily="34" charset="0"/>
                <a:cs typeface="Calibri" pitchFamily="34" charset="0"/>
              </a:rPr>
            </a:br>
            <a:r>
              <a:rPr lang="en-US" sz="2400" smtClean="0">
                <a:latin typeface="Calibri" pitchFamily="34" charset="0"/>
                <a:cs typeface="Calibri" pitchFamily="34" charset="0"/>
              </a:rPr>
              <a:t>And we caught the bloody British in the town of New Orleans.</a:t>
            </a:r>
            <a:br>
              <a:rPr lang="en-US" sz="2400" smtClean="0">
                <a:latin typeface="Calibri" pitchFamily="34" charset="0"/>
                <a:cs typeface="Calibri" pitchFamily="34" charset="0"/>
              </a:rPr>
            </a:br>
            <a:endParaRPr lang="en-US" sz="1000" smtClean="0">
              <a:latin typeface="Calibri" pitchFamily="34" charset="0"/>
              <a:cs typeface="Calibri" pitchFamily="34" charset="0"/>
            </a:endParaRPr>
          </a:p>
          <a:p>
            <a:pPr marL="112713" indent="0">
              <a:lnSpc>
                <a:spcPct val="85000"/>
              </a:lnSpc>
              <a:spcBef>
                <a:spcPct val="10000"/>
              </a:spcBef>
              <a:buFont typeface="Arial" charset="0"/>
              <a:buNone/>
            </a:pPr>
            <a:r>
              <a:rPr lang="en-US" sz="2400" i="1" smtClean="0">
                <a:latin typeface="Calibri" pitchFamily="34" charset="0"/>
                <a:cs typeface="Calibri" pitchFamily="34" charset="0"/>
              </a:rPr>
              <a:t>[Chorus:]</a:t>
            </a:r>
            <a:br>
              <a:rPr lang="en-US" sz="2400" i="1" smtClean="0">
                <a:latin typeface="Calibri" pitchFamily="34" charset="0"/>
                <a:cs typeface="Calibri" pitchFamily="34" charset="0"/>
              </a:rPr>
            </a:br>
            <a:r>
              <a:rPr lang="en-US" sz="2400" smtClean="0">
                <a:latin typeface="Calibri" pitchFamily="34" charset="0"/>
                <a:cs typeface="Calibri" pitchFamily="34" charset="0"/>
              </a:rPr>
              <a:t>We fired our guns and the British kept a'comin.</a:t>
            </a:r>
            <a:br>
              <a:rPr lang="en-US" sz="2400" smtClean="0">
                <a:latin typeface="Calibri" pitchFamily="34" charset="0"/>
                <a:cs typeface="Calibri" pitchFamily="34" charset="0"/>
              </a:rPr>
            </a:br>
            <a:r>
              <a:rPr lang="en-US" sz="2400" smtClean="0">
                <a:latin typeface="Calibri" pitchFamily="34" charset="0"/>
                <a:cs typeface="Calibri" pitchFamily="34" charset="0"/>
              </a:rPr>
              <a:t>There wasn't nigh as many as there was a while ago.</a:t>
            </a:r>
            <a:br>
              <a:rPr lang="en-US" sz="2400" smtClean="0">
                <a:latin typeface="Calibri" pitchFamily="34" charset="0"/>
                <a:cs typeface="Calibri" pitchFamily="34" charset="0"/>
              </a:rPr>
            </a:br>
            <a:r>
              <a:rPr lang="en-US" sz="2400" smtClean="0">
                <a:latin typeface="Calibri" pitchFamily="34" charset="0"/>
                <a:cs typeface="Calibri" pitchFamily="34" charset="0"/>
              </a:rPr>
              <a:t>We fired once more and they began to runnin' on</a:t>
            </a:r>
            <a:br>
              <a:rPr lang="en-US" sz="2400" smtClean="0">
                <a:latin typeface="Calibri" pitchFamily="34" charset="0"/>
                <a:cs typeface="Calibri" pitchFamily="34" charset="0"/>
              </a:rPr>
            </a:br>
            <a:r>
              <a:rPr lang="en-US" sz="2400" smtClean="0">
                <a:latin typeface="Calibri" pitchFamily="34" charset="0"/>
                <a:cs typeface="Calibri" pitchFamily="34" charset="0"/>
              </a:rPr>
              <a:t>Down the Mississippi to the Gulf of Mexico.</a:t>
            </a:r>
            <a:br>
              <a:rPr lang="en-US" sz="2400" smtClean="0">
                <a:latin typeface="Calibri" pitchFamily="34" charset="0"/>
                <a:cs typeface="Calibri" pitchFamily="34" charset="0"/>
              </a:rPr>
            </a:br>
            <a:endParaRPr lang="en-US" sz="1000" smtClean="0">
              <a:latin typeface="Calibri" pitchFamily="34" charset="0"/>
              <a:cs typeface="Calibri" pitchFamily="34" charset="0"/>
            </a:endParaRPr>
          </a:p>
          <a:p>
            <a:pPr marL="112713" indent="0">
              <a:lnSpc>
                <a:spcPct val="85000"/>
              </a:lnSpc>
              <a:spcBef>
                <a:spcPct val="10000"/>
              </a:spcBef>
              <a:buFont typeface="Arial" charset="0"/>
              <a:buNone/>
            </a:pPr>
            <a:r>
              <a:rPr lang="en-US" sz="2400" smtClean="0">
                <a:latin typeface="Calibri" pitchFamily="34" charset="0"/>
                <a:cs typeface="Calibri" pitchFamily="34" charset="0"/>
              </a:rPr>
              <a:t>We looked down the river and we see'd the British come.</a:t>
            </a:r>
            <a:br>
              <a:rPr lang="en-US" sz="2400" smtClean="0">
                <a:latin typeface="Calibri" pitchFamily="34" charset="0"/>
                <a:cs typeface="Calibri" pitchFamily="34" charset="0"/>
              </a:rPr>
            </a:br>
            <a:r>
              <a:rPr lang="en-US" sz="2400" smtClean="0">
                <a:latin typeface="Calibri" pitchFamily="34" charset="0"/>
                <a:cs typeface="Calibri" pitchFamily="34" charset="0"/>
              </a:rPr>
              <a:t>And there must have been a hundred of'em beatin' on the drum.</a:t>
            </a:r>
            <a:br>
              <a:rPr lang="en-US" sz="2400" smtClean="0">
                <a:latin typeface="Calibri" pitchFamily="34" charset="0"/>
                <a:cs typeface="Calibri" pitchFamily="34" charset="0"/>
              </a:rPr>
            </a:br>
            <a:r>
              <a:rPr lang="en-US" sz="2400" smtClean="0">
                <a:latin typeface="Calibri" pitchFamily="34" charset="0"/>
                <a:cs typeface="Calibri" pitchFamily="34" charset="0"/>
              </a:rPr>
              <a:t>They stepped so high and they made the bugles ring.</a:t>
            </a:r>
            <a:br>
              <a:rPr lang="en-US" sz="2400" smtClean="0">
                <a:latin typeface="Calibri" pitchFamily="34" charset="0"/>
                <a:cs typeface="Calibri" pitchFamily="34" charset="0"/>
              </a:rPr>
            </a:br>
            <a:r>
              <a:rPr lang="en-US" sz="2400" smtClean="0">
                <a:latin typeface="Calibri" pitchFamily="34" charset="0"/>
                <a:cs typeface="Calibri" pitchFamily="34" charset="0"/>
              </a:rPr>
              <a:t>We stood by our cotton bales and didn't say a thing.</a:t>
            </a:r>
            <a:br>
              <a:rPr lang="en-US" sz="2400" smtClean="0">
                <a:latin typeface="Calibri" pitchFamily="34" charset="0"/>
                <a:cs typeface="Calibri" pitchFamily="34" charset="0"/>
              </a:rPr>
            </a:br>
            <a:endParaRPr lang="en-US" sz="1000" smtClean="0">
              <a:latin typeface="Calibri" pitchFamily="34" charset="0"/>
              <a:cs typeface="Calibri" pitchFamily="34" charset="0"/>
            </a:endParaRPr>
          </a:p>
          <a:p>
            <a:pPr marL="112713" indent="0">
              <a:lnSpc>
                <a:spcPct val="85000"/>
              </a:lnSpc>
              <a:spcBef>
                <a:spcPct val="10000"/>
              </a:spcBef>
              <a:buFont typeface="Arial" charset="0"/>
              <a:buNone/>
            </a:pPr>
            <a:r>
              <a:rPr lang="en-US" sz="2400" i="1" smtClean="0">
                <a:latin typeface="Calibri" pitchFamily="34" charset="0"/>
                <a:cs typeface="Calibri" pitchFamily="34" charset="0"/>
              </a:rPr>
              <a:t>[Chorus]</a:t>
            </a:r>
            <a:br>
              <a:rPr lang="en-US" sz="2400" i="1" smtClean="0">
                <a:latin typeface="Calibri" pitchFamily="34" charset="0"/>
                <a:cs typeface="Calibri" pitchFamily="34" charset="0"/>
              </a:rPr>
            </a:br>
            <a:r>
              <a:rPr lang="en-US" sz="2400" smtClean="0">
                <a:latin typeface="Calibri" pitchFamily="34" charset="0"/>
                <a:cs typeface="Calibri" pitchFamily="34" charset="0"/>
              </a:rPr>
              <a:t>Old Hickory said we could take 'em by surprise</a:t>
            </a:r>
            <a:br>
              <a:rPr lang="en-US" sz="2400" smtClean="0">
                <a:latin typeface="Calibri" pitchFamily="34" charset="0"/>
                <a:cs typeface="Calibri" pitchFamily="34" charset="0"/>
              </a:rPr>
            </a:br>
            <a:r>
              <a:rPr lang="en-US" sz="2400" smtClean="0">
                <a:latin typeface="Calibri" pitchFamily="34" charset="0"/>
                <a:cs typeface="Calibri" pitchFamily="34" charset="0"/>
              </a:rPr>
              <a:t>If we didn't fire our muskets 'til we looked 'em in the eye</a:t>
            </a:r>
            <a:br>
              <a:rPr lang="en-US" sz="2400" smtClean="0">
                <a:latin typeface="Calibri" pitchFamily="34" charset="0"/>
                <a:cs typeface="Calibri" pitchFamily="34" charset="0"/>
              </a:rPr>
            </a:br>
            <a:r>
              <a:rPr lang="en-US" sz="2400" smtClean="0">
                <a:latin typeface="Calibri" pitchFamily="34" charset="0"/>
                <a:cs typeface="Calibri" pitchFamily="34" charset="0"/>
              </a:rPr>
              <a:t>We held our fire 'til we see'd their faces well.</a:t>
            </a:r>
            <a:br>
              <a:rPr lang="en-US" sz="2400" smtClean="0">
                <a:latin typeface="Calibri" pitchFamily="34" charset="0"/>
                <a:cs typeface="Calibri" pitchFamily="34" charset="0"/>
              </a:rPr>
            </a:br>
            <a:r>
              <a:rPr lang="en-US" sz="2400" smtClean="0">
                <a:latin typeface="Calibri" pitchFamily="34" charset="0"/>
                <a:cs typeface="Calibri" pitchFamily="34" charset="0"/>
              </a:rPr>
              <a:t>Then we opened up with squirrel guns and really gave 'em ... well</a:t>
            </a:r>
          </a:p>
        </p:txBody>
      </p:sp>
      <p:pic>
        <p:nvPicPr>
          <p:cNvPr id="2" name="johnny_horton-Battle_of_New_Orleans.mp3">
            <a:hlinkClick r:id="" action="ppaction://media"/>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8534400" y="838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1499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5360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2" descr="File:Signing of Treaty of Ghent (1812).jpg"/>
          <p:cNvPicPr>
            <a:picLocks noChangeAspect="1" noChangeArrowheads="1"/>
          </p:cNvPicPr>
          <p:nvPr/>
        </p:nvPicPr>
        <p:blipFill>
          <a:blip r:embed="rId2">
            <a:extLst>
              <a:ext uri="{28A0092B-C50C-407E-A947-70E740481C1C}">
                <a14:useLocalDpi xmlns:a14="http://schemas.microsoft.com/office/drawing/2010/main" val="0"/>
              </a:ext>
            </a:extLst>
          </a:blip>
          <a:srcRect t="882" b="5968"/>
          <a:stretch>
            <a:fillRect/>
          </a:stretch>
        </p:blipFill>
        <p:spPr bwMode="auto">
          <a:xfrm>
            <a:off x="152400" y="1066800"/>
            <a:ext cx="8839200" cy="569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4"/>
          <p:cNvSpPr>
            <a:spLocks noChangeArrowheads="1"/>
          </p:cNvSpPr>
          <p:nvPr/>
        </p:nvSpPr>
        <p:spPr bwMode="auto">
          <a:xfrm>
            <a:off x="457200" y="76200"/>
            <a:ext cx="8305800" cy="879475"/>
          </a:xfrm>
          <a:prstGeom prst="rect">
            <a:avLst/>
          </a:prstGeom>
          <a:solidFill>
            <a:srgbClr val="CCCCFF"/>
          </a:solidFill>
          <a:ln w="9525">
            <a:solidFill>
              <a:schemeClr val="tx1"/>
            </a:solidFill>
            <a:miter lim="800000"/>
            <a:headEnd/>
            <a:tailEnd/>
          </a:ln>
        </p:spPr>
        <p:txBody>
          <a:bodyPr>
            <a:spAutoFit/>
          </a:bodyPr>
          <a:lstStyle/>
          <a:p>
            <a:pPr algn="ctr" eaLnBrk="0" fontAlgn="base" hangingPunct="0">
              <a:lnSpc>
                <a:spcPct val="80000"/>
              </a:lnSpc>
              <a:spcBef>
                <a:spcPct val="0"/>
              </a:spcBef>
              <a:spcAft>
                <a:spcPct val="0"/>
              </a:spcAft>
            </a:pPr>
            <a:r>
              <a:rPr lang="en-US" sz="3200">
                <a:solidFill>
                  <a:srgbClr val="000000"/>
                </a:solidFill>
                <a:latin typeface="Calibri" pitchFamily="34" charset="0"/>
                <a:cs typeface="Calibri" pitchFamily="34" charset="0"/>
              </a:rPr>
              <a:t>Treaty of Ghent ended the war, but it did not address trade rights or other causes of the war</a:t>
            </a:r>
          </a:p>
        </p:txBody>
      </p:sp>
    </p:spTree>
    <p:extLst>
      <p:ext uri="{BB962C8B-B14F-4D97-AF65-F5344CB8AC3E}">
        <p14:creationId xmlns:p14="http://schemas.microsoft.com/office/powerpoint/2010/main" val="3748424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2" descr="http://www.trbimg.com/img-4ff11a2b/turbine/sns-rt-cbre8610aa000.jpg-20120701/600"/>
          <p:cNvPicPr>
            <a:picLocks noChangeAspect="1" noChangeArrowheads="1"/>
          </p:cNvPicPr>
          <p:nvPr/>
        </p:nvPicPr>
        <p:blipFill>
          <a:blip r:embed="rId2">
            <a:extLst>
              <a:ext uri="{28A0092B-C50C-407E-A947-70E740481C1C}">
                <a14:useLocalDpi xmlns:a14="http://schemas.microsoft.com/office/drawing/2010/main" val="0"/>
              </a:ext>
            </a:extLst>
          </a:blip>
          <a:srcRect l="4149" t="3999" r="5022" b="2896"/>
          <a:stretch>
            <a:fillRect/>
          </a:stretch>
        </p:blipFill>
        <p:spPr bwMode="auto">
          <a:xfrm>
            <a:off x="152400" y="496888"/>
            <a:ext cx="4876800" cy="582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5145088" y="1600200"/>
            <a:ext cx="3846512" cy="2189163"/>
          </a:xfrm>
          <a:prstGeom prst="rect">
            <a:avLst/>
          </a:prstGeom>
          <a:solidFill>
            <a:srgbClr val="FFCC99"/>
          </a:solidFill>
          <a:ln w="9525">
            <a:solidFill>
              <a:schemeClr val="tx1"/>
            </a:solidFill>
            <a:miter lim="800000"/>
            <a:headEnd/>
            <a:tailEnd/>
          </a:ln>
        </p:spPr>
        <p:txBody>
          <a:bodyPr>
            <a:spAutoFit/>
          </a:bodyPr>
          <a:lstStyle/>
          <a:p>
            <a:pPr algn="ctr" eaLnBrk="0" fontAlgn="base" hangingPunct="0">
              <a:lnSpc>
                <a:spcPct val="85000"/>
              </a:lnSpc>
              <a:spcBef>
                <a:spcPct val="0"/>
              </a:spcBef>
              <a:spcAft>
                <a:spcPct val="0"/>
              </a:spcAft>
            </a:pPr>
            <a:r>
              <a:rPr lang="en-US" sz="3200">
                <a:solidFill>
                  <a:srgbClr val="000000"/>
                </a:solidFill>
                <a:latin typeface="Calibri" pitchFamily="34" charset="0"/>
                <a:cs typeface="Calibri" pitchFamily="34" charset="0"/>
              </a:rPr>
              <a:t>Americans were united in a sense of nationalism, believing that they had beaten the British</a:t>
            </a:r>
          </a:p>
        </p:txBody>
      </p:sp>
      <p:sp>
        <p:nvSpPr>
          <p:cNvPr id="6" name="Rectangle 5"/>
          <p:cNvSpPr>
            <a:spLocks noChangeArrowheads="1"/>
          </p:cNvSpPr>
          <p:nvPr/>
        </p:nvSpPr>
        <p:spPr bwMode="auto">
          <a:xfrm>
            <a:off x="5121275" y="3962400"/>
            <a:ext cx="3870325" cy="2608263"/>
          </a:xfrm>
          <a:prstGeom prst="rect">
            <a:avLst/>
          </a:prstGeom>
          <a:solidFill>
            <a:srgbClr val="FFFFCC"/>
          </a:solidFill>
          <a:ln w="9525">
            <a:solidFill>
              <a:schemeClr val="tx1"/>
            </a:solidFill>
            <a:miter lim="800000"/>
            <a:headEnd/>
            <a:tailEnd/>
          </a:ln>
        </p:spPr>
        <p:txBody>
          <a:bodyPr>
            <a:spAutoFit/>
          </a:bodyPr>
          <a:lstStyle/>
          <a:p>
            <a:pPr algn="ctr" eaLnBrk="0" fontAlgn="base" hangingPunct="0">
              <a:lnSpc>
                <a:spcPct val="85000"/>
              </a:lnSpc>
              <a:spcBef>
                <a:spcPct val="0"/>
              </a:spcBef>
              <a:spcAft>
                <a:spcPct val="0"/>
              </a:spcAft>
            </a:pPr>
            <a:r>
              <a:rPr lang="en-US" sz="3200">
                <a:solidFill>
                  <a:srgbClr val="000000"/>
                </a:solidFill>
                <a:latin typeface="Calibri" pitchFamily="34" charset="0"/>
                <a:cs typeface="Calibri" pitchFamily="34" charset="0"/>
              </a:rPr>
              <a:t>America entered </a:t>
            </a:r>
            <a:br>
              <a:rPr lang="en-US" sz="3200">
                <a:solidFill>
                  <a:srgbClr val="000000"/>
                </a:solidFill>
                <a:latin typeface="Calibri" pitchFamily="34" charset="0"/>
                <a:cs typeface="Calibri" pitchFamily="34" charset="0"/>
              </a:rPr>
            </a:br>
            <a:r>
              <a:rPr lang="en-US" sz="3200">
                <a:solidFill>
                  <a:srgbClr val="000000"/>
                </a:solidFill>
                <a:latin typeface="Calibri" pitchFamily="34" charset="0"/>
                <a:cs typeface="Calibri" pitchFamily="34" charset="0"/>
              </a:rPr>
              <a:t>an “Era of Good Feelings” with a popular president </a:t>
            </a:r>
            <a:br>
              <a:rPr lang="en-US" sz="3200">
                <a:solidFill>
                  <a:srgbClr val="000000"/>
                </a:solidFill>
                <a:latin typeface="Calibri" pitchFamily="34" charset="0"/>
                <a:cs typeface="Calibri" pitchFamily="34" charset="0"/>
              </a:rPr>
            </a:br>
            <a:r>
              <a:rPr lang="en-US" sz="3200">
                <a:solidFill>
                  <a:srgbClr val="000000"/>
                </a:solidFill>
                <a:latin typeface="Calibri" pitchFamily="34" charset="0"/>
                <a:cs typeface="Calibri" pitchFamily="34" charset="0"/>
              </a:rPr>
              <a:t>and booming </a:t>
            </a:r>
            <a:br>
              <a:rPr lang="en-US" sz="3200">
                <a:solidFill>
                  <a:srgbClr val="000000"/>
                </a:solidFill>
                <a:latin typeface="Calibri" pitchFamily="34" charset="0"/>
                <a:cs typeface="Calibri" pitchFamily="34" charset="0"/>
              </a:rPr>
            </a:br>
            <a:r>
              <a:rPr lang="en-US" sz="3200">
                <a:solidFill>
                  <a:srgbClr val="000000"/>
                </a:solidFill>
                <a:latin typeface="Calibri" pitchFamily="34" charset="0"/>
                <a:cs typeface="Calibri" pitchFamily="34" charset="0"/>
              </a:rPr>
              <a:t>national economy</a:t>
            </a:r>
          </a:p>
        </p:txBody>
      </p:sp>
      <p:sp>
        <p:nvSpPr>
          <p:cNvPr id="38917" name="Rectangle 6"/>
          <p:cNvSpPr>
            <a:spLocks noChangeArrowheads="1"/>
          </p:cNvSpPr>
          <p:nvPr/>
        </p:nvSpPr>
        <p:spPr bwMode="auto">
          <a:xfrm>
            <a:off x="5121275" y="152400"/>
            <a:ext cx="3794125" cy="1281113"/>
          </a:xfrm>
          <a:prstGeom prst="rect">
            <a:avLst/>
          </a:prstGeom>
          <a:solidFill>
            <a:srgbClr val="CCECFF"/>
          </a:solidFill>
          <a:ln w="9525">
            <a:solidFill>
              <a:schemeClr val="tx1"/>
            </a:solidFill>
            <a:miter lim="800000"/>
            <a:headEnd/>
            <a:tailEnd/>
          </a:ln>
        </p:spPr>
        <p:txBody>
          <a:bodyPr>
            <a:spAutoFit/>
          </a:bodyPr>
          <a:lstStyle/>
          <a:p>
            <a:pPr algn="ctr" eaLnBrk="0" fontAlgn="base" hangingPunct="0">
              <a:lnSpc>
                <a:spcPct val="80000"/>
              </a:lnSpc>
              <a:spcBef>
                <a:spcPct val="0"/>
              </a:spcBef>
              <a:spcAft>
                <a:spcPct val="0"/>
              </a:spcAft>
            </a:pPr>
            <a:r>
              <a:rPr lang="en-US" sz="3200">
                <a:solidFill>
                  <a:srgbClr val="000000"/>
                </a:solidFill>
                <a:latin typeface="Calibri" pitchFamily="34" charset="0"/>
                <a:cs typeface="Calibri" pitchFamily="34" charset="0"/>
              </a:rPr>
              <a:t>The War of 1812 </a:t>
            </a:r>
            <a:br>
              <a:rPr lang="en-US" sz="3200">
                <a:solidFill>
                  <a:srgbClr val="000000"/>
                </a:solidFill>
                <a:latin typeface="Calibri" pitchFamily="34" charset="0"/>
                <a:cs typeface="Calibri" pitchFamily="34" charset="0"/>
              </a:rPr>
            </a:br>
            <a:r>
              <a:rPr lang="en-US" sz="3200">
                <a:solidFill>
                  <a:srgbClr val="000000"/>
                </a:solidFill>
                <a:latin typeface="Calibri" pitchFamily="34" charset="0"/>
                <a:cs typeface="Calibri" pitchFamily="34" charset="0"/>
              </a:rPr>
              <a:t>had important </a:t>
            </a:r>
            <a:br>
              <a:rPr lang="en-US" sz="3200">
                <a:solidFill>
                  <a:srgbClr val="000000"/>
                </a:solidFill>
                <a:latin typeface="Calibri" pitchFamily="34" charset="0"/>
                <a:cs typeface="Calibri" pitchFamily="34" charset="0"/>
              </a:rPr>
            </a:br>
            <a:r>
              <a:rPr lang="en-US" sz="3200">
                <a:solidFill>
                  <a:srgbClr val="000000"/>
                </a:solidFill>
                <a:latin typeface="Calibri" pitchFamily="34" charset="0"/>
                <a:cs typeface="Calibri" pitchFamily="34" charset="0"/>
              </a:rPr>
              <a:t>effects on America</a:t>
            </a:r>
            <a:endParaRPr lang="en-US" sz="3200">
              <a:solidFill>
                <a:srgbClr val="000000"/>
              </a:solidFill>
              <a:latin typeface="Times New Roman" pitchFamily="18" charset="0"/>
            </a:endParaRPr>
          </a:p>
        </p:txBody>
      </p:sp>
    </p:spTree>
    <p:extLst>
      <p:ext uri="{BB962C8B-B14F-4D97-AF65-F5344CB8AC3E}">
        <p14:creationId xmlns:p14="http://schemas.microsoft.com/office/powerpoint/2010/main" val="2532901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50000"/>
            <a:alpha val="83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a:p>
        </p:txBody>
      </p:sp>
      <p:sp>
        <p:nvSpPr>
          <p:cNvPr id="5" name="Text Placeholder 4"/>
          <p:cNvSpPr>
            <a:spLocks noGrp="1"/>
          </p:cNvSpPr>
          <p:nvPr>
            <p:ph type="body" sz="half" idx="3"/>
          </p:nvPr>
        </p:nvSpPr>
        <p:spPr>
          <a:xfrm>
            <a:off x="4927600" y="1600200"/>
            <a:ext cx="3911600" cy="4885730"/>
          </a:xfrm>
        </p:spPr>
        <p:txBody>
          <a:bodyPr/>
          <a:lstStyle/>
          <a:p>
            <a:r>
              <a:rPr lang="en-US" dirty="0" smtClean="0">
                <a:latin typeface="Footlight MT Light" pitchFamily="18" charset="0"/>
              </a:rPr>
              <a:t>The 15 Star Flag became official flag of U.S. in May 1795</a:t>
            </a:r>
          </a:p>
          <a:p>
            <a:r>
              <a:rPr lang="en-US" dirty="0" smtClean="0">
                <a:latin typeface="Footlight MT Light" pitchFamily="18" charset="0"/>
              </a:rPr>
              <a:t>It flew over Fort McHenry (Baltimore) during War of 1812</a:t>
            </a:r>
          </a:p>
          <a:p>
            <a:r>
              <a:rPr lang="en-US" dirty="0" smtClean="0">
                <a:latin typeface="Footlight MT Light" pitchFamily="18" charset="0"/>
              </a:rPr>
              <a:t>Immortalized in the Star Spangled Banner, written by </a:t>
            </a:r>
            <a:r>
              <a:rPr lang="en-US" dirty="0" smtClean="0">
                <a:effectLst>
                  <a:outerShdw blurRad="38100" dist="38100" dir="2700000" algn="tl">
                    <a:srgbClr val="000000">
                      <a:alpha val="43137"/>
                    </a:srgbClr>
                  </a:outerShdw>
                </a:effectLst>
                <a:latin typeface="Footlight MT Light" pitchFamily="18" charset="0"/>
              </a:rPr>
              <a:t>Francis Scott Key</a:t>
            </a:r>
            <a:endParaRPr lang="en-US" dirty="0">
              <a:effectLst>
                <a:outerShdw blurRad="38100" dist="38100" dir="2700000" algn="tl">
                  <a:srgbClr val="000000">
                    <a:alpha val="43137"/>
                  </a:srgbClr>
                </a:outerShdw>
              </a:effectLst>
              <a:latin typeface="Footlight MT Light" pitchFamily="18" charset="0"/>
            </a:endParaRPr>
          </a:p>
        </p:txBody>
      </p:sp>
      <p:pic>
        <p:nvPicPr>
          <p:cNvPr id="2052" name="Picture 4" descr="http://photo2.si.edu/different/nmahfla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600" y="5562600"/>
            <a:ext cx="4572000" cy="923330"/>
          </a:xfrm>
          <a:prstGeom prst="rect">
            <a:avLst/>
          </a:prstGeom>
          <a:noFill/>
        </p:spPr>
        <p:txBody>
          <a:bodyPr wrap="square" rtlCol="0">
            <a:spAutoFit/>
          </a:bodyPr>
          <a:lstStyle/>
          <a:p>
            <a:pPr algn="ctr"/>
            <a:r>
              <a:rPr lang="en-US" dirty="0" smtClean="0">
                <a:solidFill>
                  <a:prstClr val="white"/>
                </a:solidFill>
                <a:hlinkClick r:id="rId3"/>
              </a:rPr>
              <a:t>Melody for the Star Spangled Banner</a:t>
            </a:r>
            <a:endParaRPr lang="en-US" dirty="0" smtClean="0">
              <a:solidFill>
                <a:prstClr val="white"/>
              </a:solidFill>
            </a:endParaRPr>
          </a:p>
          <a:p>
            <a:pPr algn="ctr"/>
            <a:endParaRPr lang="en-US" dirty="0">
              <a:solidFill>
                <a:prstClr val="white"/>
              </a:solidFill>
            </a:endParaRPr>
          </a:p>
          <a:p>
            <a:pPr algn="ctr"/>
            <a:r>
              <a:rPr lang="en-US" dirty="0" smtClean="0">
                <a:solidFill>
                  <a:prstClr val="white"/>
                </a:solidFill>
                <a:hlinkClick r:id="rId4"/>
              </a:rPr>
              <a:t>The Star Spangled Banner (1854)</a:t>
            </a:r>
            <a:endParaRPr lang="en-US" dirty="0">
              <a:solidFill>
                <a:prstClr val="white"/>
              </a:solidFill>
            </a:endParaRPr>
          </a:p>
        </p:txBody>
      </p:sp>
      <p:sp>
        <p:nvSpPr>
          <p:cNvPr id="4" name="Title 3"/>
          <p:cNvSpPr>
            <a:spLocks noGrp="1"/>
          </p:cNvSpPr>
          <p:nvPr>
            <p:ph type="title"/>
          </p:nvPr>
        </p:nvSpPr>
        <p:spPr>
          <a:xfrm>
            <a:off x="685800" y="228600"/>
            <a:ext cx="7772400" cy="1143000"/>
          </a:xfrm>
        </p:spPr>
        <p:style>
          <a:lnRef idx="3">
            <a:schemeClr val="lt1"/>
          </a:lnRef>
          <a:fillRef idx="1">
            <a:schemeClr val="accent3"/>
          </a:fillRef>
          <a:effectRef idx="1">
            <a:schemeClr val="accent3"/>
          </a:effectRef>
          <a:fontRef idx="minor">
            <a:schemeClr val="lt1"/>
          </a:fontRef>
        </p:style>
        <p:txBody>
          <a:bodyPr>
            <a:normAutofit/>
          </a:bodyPr>
          <a:lstStyle/>
          <a:p>
            <a:r>
              <a:rPr lang="en-US" sz="5400" dirty="0" smtClean="0">
                <a:effectLst/>
                <a:latin typeface="Cutie Patootie" pitchFamily="2" charset="0"/>
                <a:ea typeface="Cutie Patootie" pitchFamily="2" charset="0"/>
              </a:rPr>
              <a:t>“Oh, Say Can You See?”</a:t>
            </a:r>
            <a:endParaRPr lang="en-US" sz="5400" dirty="0">
              <a:effectLst/>
              <a:latin typeface="Cutie Patootie" pitchFamily="2" charset="0"/>
              <a:ea typeface="Cutie Patootie" pitchFamily="2" charset="0"/>
            </a:endParaRPr>
          </a:p>
        </p:txBody>
      </p:sp>
    </p:spTree>
    <p:extLst>
      <p:ext uri="{BB962C8B-B14F-4D97-AF65-F5344CB8AC3E}">
        <p14:creationId xmlns:p14="http://schemas.microsoft.com/office/powerpoint/2010/main" val="42108998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50000"/>
            <a:alpha val="83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4800" dirty="0" smtClean="0">
                <a:ln/>
                <a:solidFill>
                  <a:schemeClr val="bg1"/>
                </a:solidFill>
                <a:effectLst/>
                <a:latin typeface="Cutie Patootie" pitchFamily="2" charset="0"/>
                <a:ea typeface="Cutie Patootie" pitchFamily="2" charset="0"/>
              </a:rPr>
              <a:t>What Does the Flag Mean?</a:t>
            </a:r>
            <a:endParaRPr lang="en-US" sz="4800" dirty="0">
              <a:ln/>
              <a:solidFill>
                <a:schemeClr val="bg1"/>
              </a:solidFill>
              <a:effectLst/>
              <a:latin typeface="Cutie Patootie" pitchFamily="2" charset="0"/>
              <a:ea typeface="Cutie Patootie" pitchFamily="2" charset="0"/>
            </a:endParaRPr>
          </a:p>
        </p:txBody>
      </p:sp>
      <p:sp>
        <p:nvSpPr>
          <p:cNvPr id="7" name="Content Placeholder 6"/>
          <p:cNvSpPr>
            <a:spLocks noGrp="1"/>
          </p:cNvSpPr>
          <p:nvPr>
            <p:ph idx="1"/>
          </p:nvPr>
        </p:nvSpPr>
        <p:spPr>
          <a:xfrm>
            <a:off x="457200" y="1524000"/>
            <a:ext cx="8229600" cy="3352800"/>
          </a:xfrm>
        </p:spPr>
        <p:txBody>
          <a:bodyPr/>
          <a:lstStyle/>
          <a:p>
            <a:pPr marL="136525" indent="0" algn="ctr">
              <a:buNone/>
            </a:pPr>
            <a:r>
              <a:rPr lang="en-US" sz="4800" dirty="0" smtClean="0">
                <a:latin typeface="Cutie Patootie" pitchFamily="2" charset="0"/>
                <a:ea typeface="Cutie Patootie" pitchFamily="2" charset="0"/>
              </a:rPr>
              <a:t>For each of the following images, write one sentence about what the image brings to mind about the flag and/or the United States</a:t>
            </a:r>
            <a:endParaRPr lang="en-US" sz="4800" dirty="0">
              <a:latin typeface="Cutie Patootie" pitchFamily="2" charset="0"/>
              <a:ea typeface="Cutie Patootie" pitchFamily="2"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8507" y="4641273"/>
            <a:ext cx="2763693" cy="1905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rot="-720000">
            <a:off x="435188" y="4760428"/>
            <a:ext cx="1851554" cy="1200329"/>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3600" dirty="0" smtClean="0">
                <a:latin typeface="Tan Patty" pitchFamily="2" charset="0"/>
              </a:rPr>
              <a:t>Closure Activity</a:t>
            </a:r>
            <a:endParaRPr lang="en-US" sz="3600" dirty="0">
              <a:latin typeface="Tan Patty" pitchFamily="2" charset="0"/>
            </a:endParaRPr>
          </a:p>
        </p:txBody>
      </p:sp>
    </p:spTree>
    <p:extLst>
      <p:ext uri="{BB962C8B-B14F-4D97-AF65-F5344CB8AC3E}">
        <p14:creationId xmlns:p14="http://schemas.microsoft.com/office/powerpoint/2010/main" val="1100261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50000"/>
            <a:alpha val="83000"/>
          </a:schemeClr>
        </a:solidFill>
        <a:effectLst/>
      </p:bgPr>
    </p:bg>
    <p:spTree>
      <p:nvGrpSpPr>
        <p:cNvPr id="1" name=""/>
        <p:cNvGrpSpPr/>
        <p:nvPr/>
      </p:nvGrpSpPr>
      <p:grpSpPr>
        <a:xfrm>
          <a:off x="0" y="0"/>
          <a:ext cx="0" cy="0"/>
          <a:chOff x="0" y="0"/>
          <a:chExt cx="0" cy="0"/>
        </a:xfrm>
      </p:grpSpPr>
      <p:pic>
        <p:nvPicPr>
          <p:cNvPr id="3074" name="Picture 2" descr="http://memory.loc.gov/pnp/thc/5a51000/5a51100/5a51139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182091"/>
            <a:ext cx="5334000"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itle 5"/>
          <p:cNvSpPr>
            <a:spLocks noGrp="1"/>
          </p:cNvSpPr>
          <p:nvPr>
            <p:ph type="title"/>
          </p:nvPr>
        </p:nvSpPr>
        <p:spPr>
          <a:xfrm>
            <a:off x="457200" y="274638"/>
            <a:ext cx="8229600" cy="1143000"/>
          </a:xfrm>
        </p:spPr>
        <p:style>
          <a:lnRef idx="1">
            <a:schemeClr val="accent3"/>
          </a:lnRef>
          <a:fillRef idx="3">
            <a:schemeClr val="accent3"/>
          </a:fillRef>
          <a:effectRef idx="2">
            <a:schemeClr val="accent3"/>
          </a:effectRef>
          <a:fontRef idx="minor">
            <a:schemeClr val="lt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4800" dirty="0" smtClean="0">
                <a:ln/>
                <a:solidFill>
                  <a:schemeClr val="bg1"/>
                </a:solidFill>
                <a:effectLst/>
                <a:latin typeface="Cutie Patootie" pitchFamily="2" charset="0"/>
                <a:ea typeface="Cutie Patootie" pitchFamily="2" charset="0"/>
              </a:rPr>
              <a:t>What Does the Flag Mean?</a:t>
            </a:r>
            <a:endParaRPr lang="en-US" sz="4800" dirty="0">
              <a:ln/>
              <a:solidFill>
                <a:schemeClr val="bg1"/>
              </a:solidFill>
              <a:effectLst/>
              <a:latin typeface="Cutie Patootie" pitchFamily="2" charset="0"/>
              <a:ea typeface="Cutie Patootie" pitchFamily="2" charset="0"/>
            </a:endParaRPr>
          </a:p>
        </p:txBody>
      </p:sp>
    </p:spTree>
    <p:extLst>
      <p:ext uri="{BB962C8B-B14F-4D97-AF65-F5344CB8AC3E}">
        <p14:creationId xmlns:p14="http://schemas.microsoft.com/office/powerpoint/2010/main" val="36369052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50000"/>
            <a:alpha val="83000"/>
          </a:schemeClr>
        </a:solidFill>
        <a:effectLst/>
      </p:bgPr>
    </p:bg>
    <p:spTree>
      <p:nvGrpSpPr>
        <p:cNvPr id="1" name=""/>
        <p:cNvGrpSpPr/>
        <p:nvPr/>
      </p:nvGrpSpPr>
      <p:grpSpPr>
        <a:xfrm>
          <a:off x="0" y="0"/>
          <a:ext cx="0" cy="0"/>
          <a:chOff x="0" y="0"/>
          <a:chExt cx="0" cy="0"/>
        </a:xfrm>
      </p:grpSpPr>
      <p:sp>
        <p:nvSpPr>
          <p:cNvPr id="5" name="Title 5"/>
          <p:cNvSpPr>
            <a:spLocks noGrp="1"/>
          </p:cNvSpPr>
          <p:nvPr>
            <p:ph type="title"/>
          </p:nvPr>
        </p:nvSpPr>
        <p:spPr>
          <a:xfrm>
            <a:off x="457200" y="274638"/>
            <a:ext cx="8229600" cy="1143000"/>
          </a:xfrm>
        </p:spPr>
        <p:style>
          <a:lnRef idx="1">
            <a:schemeClr val="accent3"/>
          </a:lnRef>
          <a:fillRef idx="3">
            <a:schemeClr val="accent3"/>
          </a:fillRef>
          <a:effectRef idx="2">
            <a:schemeClr val="accent3"/>
          </a:effectRef>
          <a:fontRef idx="minor">
            <a:schemeClr val="lt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4800" dirty="0" smtClean="0">
                <a:ln/>
                <a:solidFill>
                  <a:schemeClr val="bg1"/>
                </a:solidFill>
                <a:effectLst/>
                <a:latin typeface="Cutie Patootie" pitchFamily="2" charset="0"/>
                <a:ea typeface="Cutie Patootie" pitchFamily="2" charset="0"/>
              </a:rPr>
              <a:t>What Does the Flag Mean?</a:t>
            </a:r>
            <a:endParaRPr lang="en-US" sz="4800" dirty="0">
              <a:ln/>
              <a:solidFill>
                <a:schemeClr val="bg1"/>
              </a:solidFill>
              <a:effectLst/>
              <a:latin typeface="Cutie Patootie" pitchFamily="2" charset="0"/>
              <a:ea typeface="Cutie Patootie" pitchFamily="2"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989" y="2133600"/>
            <a:ext cx="5238750" cy="4124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871493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a:ln>
            <a:solidFill>
              <a:schemeClr val="tx2">
                <a:lumMod val="50000"/>
              </a:schemeClr>
            </a:solidFill>
          </a:ln>
        </p:spPr>
        <p:txBody>
          <a:bodyPr/>
          <a:lstStyle/>
          <a:p>
            <a:r>
              <a:rPr lang="en-US" sz="6000" dirty="0" err="1" smtClean="0">
                <a:solidFill>
                  <a:schemeClr val="bg1"/>
                </a:solidFill>
                <a:effectLst>
                  <a:outerShdw blurRad="38100" dist="38100" dir="2700000" algn="tl">
                    <a:srgbClr val="000000">
                      <a:alpha val="43137"/>
                    </a:srgbClr>
                  </a:outerShdw>
                </a:effectLst>
                <a:latin typeface="A Little Pot" panose="02000000000000000000" pitchFamily="2" charset="0"/>
              </a:rPr>
              <a:t>BellRinger</a:t>
            </a:r>
            <a:r>
              <a:rPr lang="en-US" sz="6000" dirty="0" smtClean="0">
                <a:solidFill>
                  <a:schemeClr val="bg1"/>
                </a:solidFill>
                <a:effectLst>
                  <a:outerShdw blurRad="38100" dist="38100" dir="2700000" algn="tl">
                    <a:srgbClr val="000000">
                      <a:alpha val="43137"/>
                    </a:srgbClr>
                  </a:outerShdw>
                </a:effectLst>
                <a:latin typeface="A Little Pot" panose="02000000000000000000" pitchFamily="2" charset="0"/>
              </a:rPr>
              <a:t> 10/7</a:t>
            </a:r>
            <a:endParaRPr lang="en-US" sz="6000" dirty="0">
              <a:solidFill>
                <a:schemeClr val="bg1"/>
              </a:solidFill>
              <a:effectLst>
                <a:outerShdw blurRad="38100" dist="38100" dir="2700000" algn="tl">
                  <a:srgbClr val="000000">
                    <a:alpha val="43137"/>
                  </a:srgbClr>
                </a:outerShdw>
              </a:effectLst>
              <a:latin typeface="A Little Pot" panose="02000000000000000000" pitchFamily="2" charset="0"/>
            </a:endParaRPr>
          </a:p>
        </p:txBody>
      </p:sp>
      <p:sp>
        <p:nvSpPr>
          <p:cNvPr id="3" name="Content Placeholder 2"/>
          <p:cNvSpPr>
            <a:spLocks noGrp="1"/>
          </p:cNvSpPr>
          <p:nvPr>
            <p:ph idx="1"/>
          </p:nvPr>
        </p:nvSpPr>
        <p:spPr>
          <a:ln>
            <a:solidFill>
              <a:schemeClr val="tx2">
                <a:lumMod val="50000"/>
              </a:schemeClr>
            </a:solidFill>
          </a:ln>
        </p:spPr>
        <p:txBody>
          <a:bodyPr/>
          <a:lstStyle/>
          <a:p>
            <a:pPr algn="ctr"/>
            <a:endParaRPr lang="en-US" sz="1400" dirty="0" smtClean="0">
              <a:effectLst>
                <a:outerShdw blurRad="38100" dist="38100" dir="2700000" algn="tl">
                  <a:srgbClr val="000000">
                    <a:alpha val="43137"/>
                  </a:srgbClr>
                </a:outerShdw>
              </a:effectLst>
              <a:latin typeface="A Little Pot" panose="02000000000000000000" pitchFamily="2" charset="0"/>
            </a:endParaRPr>
          </a:p>
          <a:p>
            <a:pPr algn="ctr"/>
            <a:r>
              <a:rPr lang="en-US" sz="4000" dirty="0" smtClean="0">
                <a:effectLst>
                  <a:outerShdw blurRad="38100" dist="38100" dir="2700000" algn="tl">
                    <a:srgbClr val="000000">
                      <a:alpha val="43137"/>
                    </a:srgbClr>
                  </a:outerShdw>
                </a:effectLst>
                <a:latin typeface="A Little Pot" panose="02000000000000000000" pitchFamily="2" charset="0"/>
              </a:rPr>
              <a:t>Goal</a:t>
            </a:r>
            <a:r>
              <a:rPr lang="en-US" dirty="0" smtClean="0">
                <a:latin typeface="+mj-lt"/>
              </a:rPr>
              <a:t>: </a:t>
            </a:r>
            <a:r>
              <a:rPr lang="en-US" dirty="0" smtClean="0">
                <a:latin typeface="A Little Pot" panose="02000000000000000000" pitchFamily="2" charset="0"/>
              </a:rPr>
              <a:t>Evaluate Thomas Jefferson’s job as president. Consider his goals, beliefs and actions in your evaluation.</a:t>
            </a:r>
          </a:p>
          <a:p>
            <a:endParaRPr lang="en-US" dirty="0" smtClean="0">
              <a:latin typeface="A Little Pot" panose="02000000000000000000" pitchFamily="2" charset="0"/>
            </a:endParaRPr>
          </a:p>
          <a:p>
            <a:r>
              <a:rPr lang="en-US" sz="4000" dirty="0" smtClean="0">
                <a:effectLst>
                  <a:outerShdw blurRad="38100" dist="38100" dir="2700000" algn="tl">
                    <a:srgbClr val="000000">
                      <a:alpha val="43137"/>
                    </a:srgbClr>
                  </a:outerShdw>
                </a:effectLst>
                <a:latin typeface="A Little Pot" panose="02000000000000000000" pitchFamily="2" charset="0"/>
              </a:rPr>
              <a:t>Task</a:t>
            </a:r>
            <a:r>
              <a:rPr lang="en-US" dirty="0" smtClean="0">
                <a:latin typeface="+mj-lt"/>
              </a:rPr>
              <a:t>: </a:t>
            </a:r>
            <a:r>
              <a:rPr lang="en-US" dirty="0" smtClean="0">
                <a:latin typeface="A Little Pot" panose="02000000000000000000" pitchFamily="2" charset="0"/>
              </a:rPr>
              <a:t>Give him a letter grade based on his performance. Defend your grade with specific references to his beliefs, ideas and actions. </a:t>
            </a:r>
            <a:endParaRPr lang="en-US" dirty="0">
              <a:latin typeface="A Little Pot" panose="02000000000000000000" pitchFamily="2" charset="0"/>
            </a:endParaRPr>
          </a:p>
        </p:txBody>
      </p:sp>
      <p:pic>
        <p:nvPicPr>
          <p:cNvPr id="1026" name="Picture 2" descr="C:\Users\e201101634\AppData\Local\Microsoft\Windows\Temporary Internet Files\Content.IE5\QFFMXCW1\MC90009763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87175">
            <a:off x="6934200" y="152400"/>
            <a:ext cx="1759306" cy="1816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114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50000"/>
            <a:alpha val="83000"/>
          </a:schemeClr>
        </a:solidFill>
        <a:effectLst/>
      </p:bgPr>
    </p:bg>
    <p:spTree>
      <p:nvGrpSpPr>
        <p:cNvPr id="1" name=""/>
        <p:cNvGrpSpPr/>
        <p:nvPr/>
      </p:nvGrpSpPr>
      <p:grpSpPr>
        <a:xfrm>
          <a:off x="0" y="0"/>
          <a:ext cx="0" cy="0"/>
          <a:chOff x="0" y="0"/>
          <a:chExt cx="0" cy="0"/>
        </a:xfrm>
      </p:grpSpPr>
      <p:pic>
        <p:nvPicPr>
          <p:cNvPr id="5122" name="Picture 2" descr="http://www.universetoday.com/wp-content/uploads/2008/10/moonfla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5273" y="1905000"/>
            <a:ext cx="4419600" cy="38303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itle 5"/>
          <p:cNvSpPr>
            <a:spLocks noGrp="1"/>
          </p:cNvSpPr>
          <p:nvPr>
            <p:ph type="title"/>
          </p:nvPr>
        </p:nvSpPr>
        <p:spPr>
          <a:xfrm>
            <a:off x="457200" y="274638"/>
            <a:ext cx="8229600" cy="1143000"/>
          </a:xfrm>
        </p:spPr>
        <p:style>
          <a:lnRef idx="1">
            <a:schemeClr val="accent3"/>
          </a:lnRef>
          <a:fillRef idx="3">
            <a:schemeClr val="accent3"/>
          </a:fillRef>
          <a:effectRef idx="2">
            <a:schemeClr val="accent3"/>
          </a:effectRef>
          <a:fontRef idx="minor">
            <a:schemeClr val="lt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4800" dirty="0" smtClean="0">
                <a:ln/>
                <a:solidFill>
                  <a:schemeClr val="bg1"/>
                </a:solidFill>
                <a:effectLst/>
                <a:latin typeface="Cutie Patootie" pitchFamily="2" charset="0"/>
                <a:ea typeface="Cutie Patootie" pitchFamily="2" charset="0"/>
              </a:rPr>
              <a:t>What Does the Flag Mean?</a:t>
            </a:r>
            <a:endParaRPr lang="en-US" sz="4800" dirty="0">
              <a:ln/>
              <a:solidFill>
                <a:schemeClr val="bg1"/>
              </a:solidFill>
              <a:effectLst/>
              <a:latin typeface="Cutie Patootie" pitchFamily="2" charset="0"/>
              <a:ea typeface="Cutie Patootie" pitchFamily="2" charset="0"/>
            </a:endParaRPr>
          </a:p>
        </p:txBody>
      </p:sp>
    </p:spTree>
    <p:extLst>
      <p:ext uri="{BB962C8B-B14F-4D97-AF65-F5344CB8AC3E}">
        <p14:creationId xmlns:p14="http://schemas.microsoft.com/office/powerpoint/2010/main" val="4047111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50000"/>
            <a:alpha val="83000"/>
          </a:schemeClr>
        </a:solidFill>
        <a:effectLst/>
      </p:bgPr>
    </p:bg>
    <p:spTree>
      <p:nvGrpSpPr>
        <p:cNvPr id="1" name=""/>
        <p:cNvGrpSpPr/>
        <p:nvPr/>
      </p:nvGrpSpPr>
      <p:grpSpPr>
        <a:xfrm>
          <a:off x="0" y="0"/>
          <a:ext cx="0" cy="0"/>
          <a:chOff x="0" y="0"/>
          <a:chExt cx="0" cy="0"/>
        </a:xfrm>
      </p:grpSpPr>
      <p:sp>
        <p:nvSpPr>
          <p:cNvPr id="5" name="Title 5"/>
          <p:cNvSpPr>
            <a:spLocks noGrp="1"/>
          </p:cNvSpPr>
          <p:nvPr>
            <p:ph type="title"/>
          </p:nvPr>
        </p:nvSpPr>
        <p:spPr>
          <a:xfrm>
            <a:off x="457200" y="274638"/>
            <a:ext cx="8229600" cy="1143000"/>
          </a:xfrm>
        </p:spPr>
        <p:style>
          <a:lnRef idx="1">
            <a:schemeClr val="accent3"/>
          </a:lnRef>
          <a:fillRef idx="3">
            <a:schemeClr val="accent3"/>
          </a:fillRef>
          <a:effectRef idx="2">
            <a:schemeClr val="accent3"/>
          </a:effectRef>
          <a:fontRef idx="minor">
            <a:schemeClr val="lt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4800" dirty="0" smtClean="0">
                <a:ln/>
                <a:solidFill>
                  <a:schemeClr val="bg1"/>
                </a:solidFill>
                <a:effectLst/>
                <a:latin typeface="Cutie Patootie" pitchFamily="2" charset="0"/>
                <a:ea typeface="Cutie Patootie" pitchFamily="2" charset="0"/>
              </a:rPr>
              <a:t>What Does the Flag Mean?</a:t>
            </a:r>
            <a:endParaRPr lang="en-US" sz="4800" dirty="0">
              <a:ln/>
              <a:solidFill>
                <a:schemeClr val="bg1"/>
              </a:solidFill>
              <a:effectLst/>
              <a:latin typeface="Cutie Patootie" pitchFamily="2" charset="0"/>
              <a:ea typeface="Cutie Patootie" pitchFamily="2"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599" y="2092036"/>
            <a:ext cx="4295775" cy="3905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62670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14600"/>
            <a:ext cx="8229600" cy="1143000"/>
          </a:xfrm>
        </p:spPr>
        <p:txBody>
          <a:bodyPr>
            <a:normAutofit fontScale="90000"/>
          </a:bodyPr>
          <a:lstStyle/>
          <a:p>
            <a:r>
              <a:rPr lang="en-US" dirty="0" smtClean="0">
                <a:solidFill>
                  <a:srgbClr val="7030A0"/>
                </a:solidFill>
                <a:latin typeface="Miserably Lose" pitchFamily="2" charset="0"/>
              </a:rPr>
              <a:t>If time, show Presidents DVD here</a:t>
            </a:r>
            <a:endParaRPr lang="en-US" dirty="0">
              <a:solidFill>
                <a:srgbClr val="7030A0"/>
              </a:solidFill>
              <a:latin typeface="Miserably Lose" pitchFamily="2" charset="0"/>
            </a:endParaRPr>
          </a:p>
        </p:txBody>
      </p:sp>
    </p:spTree>
    <p:extLst>
      <p:ext uri="{BB962C8B-B14F-4D97-AF65-F5344CB8AC3E}">
        <p14:creationId xmlns:p14="http://schemas.microsoft.com/office/powerpoint/2010/main" val="3226340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0082" y="152400"/>
            <a:ext cx="5105400" cy="884238"/>
          </a:xfrm>
          <a:ln/>
        </p:spPr>
        <p:style>
          <a:lnRef idx="3">
            <a:schemeClr val="lt1"/>
          </a:lnRef>
          <a:fillRef idx="1">
            <a:schemeClr val="accent3"/>
          </a:fillRef>
          <a:effectRef idx="1">
            <a:schemeClr val="accent3"/>
          </a:effectRef>
          <a:fontRef idx="minor">
            <a:schemeClr val="lt1"/>
          </a:fontRef>
        </p:style>
        <p:txBody>
          <a:bodyPr/>
          <a:lstStyle/>
          <a:p>
            <a:r>
              <a:rPr lang="en-US" dirty="0" err="1" smtClean="0">
                <a:latin typeface="Miserably Lose" pitchFamily="2" charset="0"/>
              </a:rPr>
              <a:t>Bellringer</a:t>
            </a:r>
            <a:r>
              <a:rPr lang="en-US" dirty="0" smtClean="0">
                <a:latin typeface="Miserably Lose" pitchFamily="2" charset="0"/>
              </a:rPr>
              <a:t> </a:t>
            </a:r>
            <a:r>
              <a:rPr lang="en-US" dirty="0" smtClean="0">
                <a:latin typeface="Miserably Lose" pitchFamily="2" charset="0"/>
              </a:rPr>
              <a:t>10/8</a:t>
            </a:r>
            <a:endParaRPr lang="en-US" dirty="0">
              <a:latin typeface="Miserably Lose" pitchFamily="2" charset="0"/>
            </a:endParaRPr>
          </a:p>
        </p:txBody>
      </p:sp>
      <p:sp>
        <p:nvSpPr>
          <p:cNvPr id="3" name="TextBox 2"/>
          <p:cNvSpPr txBox="1"/>
          <p:nvPr/>
        </p:nvSpPr>
        <p:spPr>
          <a:xfrm>
            <a:off x="668482" y="1295400"/>
            <a:ext cx="7848600"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dirty="0" smtClean="0">
                <a:latin typeface="Miserably Lose" pitchFamily="2" charset="0"/>
              </a:rPr>
              <a:t>Study the maps below. List two FACTS we can learn from these maps and one INFERENCE </a:t>
            </a:r>
            <a:r>
              <a:rPr lang="en-US" sz="2400" i="1" dirty="0" smtClean="0">
                <a:latin typeface="Miserably Lose" pitchFamily="2" charset="0"/>
              </a:rPr>
              <a:t>(one thing we can assume…)</a:t>
            </a:r>
            <a:endParaRPr lang="en-US" sz="2400" i="1" dirty="0">
              <a:latin typeface="Miserably Lose" pitchFamily="2"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07" y="2819401"/>
            <a:ext cx="4313093" cy="373313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819400"/>
            <a:ext cx="4286309" cy="373313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390590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5"/>
          <p:cNvSpPr>
            <a:spLocks noChangeArrowheads="1"/>
          </p:cNvSpPr>
          <p:nvPr/>
        </p:nvSpPr>
        <p:spPr bwMode="auto">
          <a:xfrm>
            <a:off x="76200" y="152400"/>
            <a:ext cx="6553200" cy="847725"/>
          </a:xfrm>
          <a:prstGeom prst="rect">
            <a:avLst/>
          </a:prstGeom>
          <a:solidFill>
            <a:srgbClr val="FFCCFF"/>
          </a:solidFill>
          <a:ln w="12700">
            <a:solidFill>
              <a:schemeClr val="tx1"/>
            </a:solidFill>
            <a:miter lim="800000"/>
            <a:headEnd/>
            <a:tailEnd/>
          </a:ln>
        </p:spPr>
        <p:txBody>
          <a:bodyPr>
            <a:spAutoFit/>
          </a:bodyPr>
          <a:lstStyle/>
          <a:p>
            <a:pPr algn="ctr" eaLnBrk="0" fontAlgn="base" hangingPunct="0">
              <a:lnSpc>
                <a:spcPct val="75000"/>
              </a:lnSpc>
              <a:spcBef>
                <a:spcPct val="0"/>
              </a:spcBef>
              <a:spcAft>
                <a:spcPct val="0"/>
              </a:spcAft>
            </a:pPr>
            <a:r>
              <a:rPr lang="en-US" sz="3200">
                <a:solidFill>
                  <a:srgbClr val="000000"/>
                </a:solidFill>
                <a:latin typeface="Calibri" pitchFamily="34" charset="0"/>
                <a:cs typeface="Calibri" pitchFamily="34" charset="0"/>
              </a:rPr>
              <a:t>James Monroe was overwhelmingly elected president in 1816 and 1820</a:t>
            </a:r>
          </a:p>
        </p:txBody>
      </p:sp>
      <p:sp>
        <p:nvSpPr>
          <p:cNvPr id="40963" name="Rectangle 13"/>
          <p:cNvSpPr>
            <a:spLocks noChangeArrowheads="1"/>
          </p:cNvSpPr>
          <p:nvPr/>
        </p:nvSpPr>
        <p:spPr bwMode="auto">
          <a:xfrm>
            <a:off x="76200" y="1173163"/>
            <a:ext cx="6553200" cy="1570037"/>
          </a:xfrm>
          <a:prstGeom prst="rect">
            <a:avLst/>
          </a:prstGeom>
          <a:solidFill>
            <a:srgbClr val="CCFFCC"/>
          </a:solidFill>
          <a:ln w="12700">
            <a:solidFill>
              <a:schemeClr val="tx1"/>
            </a:solidFill>
            <a:miter lim="800000"/>
            <a:headEnd/>
            <a:tailEnd/>
          </a:ln>
        </p:spPr>
        <p:txBody>
          <a:bodyPr>
            <a:spAutoFit/>
          </a:bodyPr>
          <a:lstStyle/>
          <a:p>
            <a:pPr marL="0" lvl="1" algn="ctr" eaLnBrk="0" fontAlgn="base" hangingPunct="0">
              <a:lnSpc>
                <a:spcPct val="75000"/>
              </a:lnSpc>
              <a:spcBef>
                <a:spcPct val="0"/>
              </a:spcBef>
              <a:spcAft>
                <a:spcPct val="0"/>
              </a:spcAft>
            </a:pPr>
            <a:r>
              <a:rPr lang="en-US" sz="3200">
                <a:solidFill>
                  <a:srgbClr val="000000"/>
                </a:solidFill>
                <a:latin typeface="Calibri" pitchFamily="34" charset="0"/>
                <a:cs typeface="Calibri" pitchFamily="34" charset="0"/>
              </a:rPr>
              <a:t>Monroe’s presidency began during </a:t>
            </a:r>
            <a:br>
              <a:rPr lang="en-US" sz="3200">
                <a:solidFill>
                  <a:srgbClr val="000000"/>
                </a:solidFill>
                <a:latin typeface="Calibri" pitchFamily="34" charset="0"/>
                <a:cs typeface="Calibri" pitchFamily="34" charset="0"/>
              </a:rPr>
            </a:br>
            <a:r>
              <a:rPr lang="en-US" sz="3200">
                <a:solidFill>
                  <a:srgbClr val="000000"/>
                </a:solidFill>
                <a:latin typeface="Calibri" pitchFamily="34" charset="0"/>
                <a:cs typeface="Calibri" pitchFamily="34" charset="0"/>
              </a:rPr>
              <a:t>an era of increased nationalism </a:t>
            </a:r>
            <a:br>
              <a:rPr lang="en-US" sz="3200">
                <a:solidFill>
                  <a:srgbClr val="000000"/>
                </a:solidFill>
                <a:latin typeface="Calibri" pitchFamily="34" charset="0"/>
                <a:cs typeface="Calibri" pitchFamily="34" charset="0"/>
              </a:rPr>
            </a:br>
            <a:r>
              <a:rPr lang="en-US" sz="3200">
                <a:solidFill>
                  <a:srgbClr val="000000"/>
                </a:solidFill>
                <a:latin typeface="Calibri" pitchFamily="34" charset="0"/>
                <a:cs typeface="Calibri" pitchFamily="34" charset="0"/>
              </a:rPr>
              <a:t>after the War of 1812 known as the “Era of Good Feelings” (1815-1825)</a:t>
            </a:r>
          </a:p>
        </p:txBody>
      </p:sp>
      <p:pic>
        <p:nvPicPr>
          <p:cNvPr id="40964" name="Picture 5" descr="ElectoralCollege1816-Large"/>
          <p:cNvPicPr>
            <a:picLocks noChangeAspect="1" noChangeArrowheads="1"/>
          </p:cNvPicPr>
          <p:nvPr/>
        </p:nvPicPr>
        <p:blipFill>
          <a:blip r:embed="rId2">
            <a:extLst>
              <a:ext uri="{28A0092B-C50C-407E-A947-70E740481C1C}">
                <a14:useLocalDpi xmlns:a14="http://schemas.microsoft.com/office/drawing/2010/main" val="0"/>
              </a:ext>
            </a:extLst>
          </a:blip>
          <a:srcRect l="13412"/>
          <a:stretch>
            <a:fillRect/>
          </a:stretch>
        </p:blipFill>
        <p:spPr bwMode="auto">
          <a:xfrm>
            <a:off x="0" y="2971800"/>
            <a:ext cx="44862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40965" name="Picture 7" descr="ElectoralCollege1820-Large"/>
          <p:cNvPicPr>
            <a:picLocks noChangeAspect="1" noChangeArrowheads="1"/>
          </p:cNvPicPr>
          <p:nvPr/>
        </p:nvPicPr>
        <p:blipFill>
          <a:blip r:embed="rId3">
            <a:extLst>
              <a:ext uri="{28A0092B-C50C-407E-A947-70E740481C1C}">
                <a14:useLocalDpi xmlns:a14="http://schemas.microsoft.com/office/drawing/2010/main" val="0"/>
              </a:ext>
            </a:extLst>
          </a:blip>
          <a:srcRect l="12930"/>
          <a:stretch>
            <a:fillRect/>
          </a:stretch>
        </p:blipFill>
        <p:spPr bwMode="auto">
          <a:xfrm>
            <a:off x="4632325" y="2971800"/>
            <a:ext cx="45116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40966" name="Picture 4" descr="http://lh6.ggpht.com/_T1DngjUnXyI/TUSU2Ql4x0I/AAAAAAAAACc/hPirf5W8NVU/5.%20James%20Monroe%5b3%5d.jpg"/>
          <p:cNvPicPr>
            <a:picLocks noChangeAspect="1" noChangeArrowheads="1"/>
          </p:cNvPicPr>
          <p:nvPr/>
        </p:nvPicPr>
        <p:blipFill>
          <a:blip r:embed="rId4">
            <a:extLst>
              <a:ext uri="{28A0092B-C50C-407E-A947-70E740481C1C}">
                <a14:useLocalDpi xmlns:a14="http://schemas.microsoft.com/office/drawing/2010/main" val="0"/>
              </a:ext>
            </a:extLst>
          </a:blip>
          <a:srcRect r="24652" b="25748"/>
          <a:stretch>
            <a:fillRect/>
          </a:stretch>
        </p:blipFill>
        <p:spPr bwMode="auto">
          <a:xfrm>
            <a:off x="6732588" y="76200"/>
            <a:ext cx="2335212"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1483422637"/>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81000" y="111125"/>
            <a:ext cx="8534400" cy="879475"/>
          </a:xfrm>
          <a:prstGeom prst="rect">
            <a:avLst/>
          </a:prstGeom>
          <a:solidFill>
            <a:schemeClr val="accent1">
              <a:lumMod val="20000"/>
              <a:lumOff val="80000"/>
            </a:schemeClr>
          </a:solidFill>
          <a:ln w="12700">
            <a:solidFill>
              <a:schemeClr val="tx1"/>
            </a:solidFill>
            <a:miter lim="800000"/>
            <a:headEnd/>
            <a:tailEnd/>
          </a:ln>
        </p:spPr>
        <p:txBody>
          <a:bodyPr>
            <a:spAutoFit/>
          </a:bodyPr>
          <a:lstStyle/>
          <a:p>
            <a:pPr algn="ctr" eaLnBrk="0" fontAlgn="base" hangingPunct="0">
              <a:lnSpc>
                <a:spcPct val="80000"/>
              </a:lnSpc>
              <a:spcBef>
                <a:spcPct val="0"/>
              </a:spcBef>
              <a:spcAft>
                <a:spcPct val="0"/>
              </a:spcAft>
              <a:defRPr/>
            </a:pPr>
            <a:r>
              <a:rPr lang="en-US" sz="3200" dirty="0">
                <a:solidFill>
                  <a:srgbClr val="000000"/>
                </a:solidFill>
                <a:latin typeface="Calibri" pitchFamily="34" charset="0"/>
                <a:cs typeface="Calibri" pitchFamily="34" charset="0"/>
              </a:rPr>
              <a:t>Monroe’s goals as president were to promote national unity and America’s place the world</a:t>
            </a:r>
          </a:p>
        </p:txBody>
      </p:sp>
      <p:cxnSp>
        <p:nvCxnSpPr>
          <p:cNvPr id="11" name="Straight Arrow Connector 10"/>
          <p:cNvCxnSpPr/>
          <p:nvPr/>
        </p:nvCxnSpPr>
        <p:spPr bwMode="auto">
          <a:xfrm>
            <a:off x="76200" y="4502150"/>
            <a:ext cx="8991600" cy="0"/>
          </a:xfrm>
          <a:prstGeom prst="straightConnector1">
            <a:avLst/>
          </a:prstGeom>
          <a:ln w="76200">
            <a:headEnd type="arrow"/>
            <a:tailEnd type="arrow"/>
          </a:ln>
        </p:spPr>
        <p:style>
          <a:lnRef idx="3">
            <a:schemeClr val="accent6"/>
          </a:lnRef>
          <a:fillRef idx="0">
            <a:schemeClr val="accent6"/>
          </a:fillRef>
          <a:effectRef idx="2">
            <a:schemeClr val="accent6"/>
          </a:effectRef>
          <a:fontRef idx="minor">
            <a:schemeClr val="tx1"/>
          </a:fontRef>
        </p:style>
      </p:cxnSp>
      <p:pic>
        <p:nvPicPr>
          <p:cNvPr id="41988" name="Picture 5" descr="Image:George Washington 17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832225"/>
            <a:ext cx="101441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6" descr="http://upload.wikimedia.org/wikipedia/commons/4/44/JohnAdams_2nd_US_President.jpg"/>
          <p:cNvPicPr>
            <a:picLocks noChangeAspect="1" noChangeArrowheads="1"/>
          </p:cNvPicPr>
          <p:nvPr/>
        </p:nvPicPr>
        <p:blipFill>
          <a:blip r:embed="rId3">
            <a:extLst>
              <a:ext uri="{28A0092B-C50C-407E-A947-70E740481C1C}">
                <a14:useLocalDpi xmlns:a14="http://schemas.microsoft.com/office/drawing/2010/main" val="0"/>
              </a:ext>
            </a:extLst>
          </a:blip>
          <a:srcRect l="22186" t="10583" r="11772" b="21300"/>
          <a:stretch>
            <a:fillRect/>
          </a:stretch>
        </p:blipFill>
        <p:spPr bwMode="auto">
          <a:xfrm>
            <a:off x="1600200" y="3832225"/>
            <a:ext cx="107315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2" descr="http://images.politico.com/global/2012/05/605_thomas_jefferson_978.jpg"/>
          <p:cNvPicPr>
            <a:picLocks noChangeAspect="1" noChangeArrowheads="1"/>
          </p:cNvPicPr>
          <p:nvPr/>
        </p:nvPicPr>
        <p:blipFill>
          <a:blip r:embed="rId4">
            <a:extLst>
              <a:ext uri="{28A0092B-C50C-407E-A947-70E740481C1C}">
                <a14:useLocalDpi xmlns:a14="http://schemas.microsoft.com/office/drawing/2010/main" val="0"/>
              </a:ext>
            </a:extLst>
          </a:blip>
          <a:srcRect l="10818" t="8705" r="18399" b="19746"/>
          <a:stretch>
            <a:fillRect/>
          </a:stretch>
        </p:blipFill>
        <p:spPr bwMode="auto">
          <a:xfrm>
            <a:off x="2819400" y="3848100"/>
            <a:ext cx="1073150" cy="13398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41991" name="Picture 2" descr="http://davidostewart.com/wp-content/uploads/2012/05/James-Madison-president.jpg"/>
          <p:cNvPicPr>
            <a:picLocks noChangeAspect="1" noChangeArrowheads="1"/>
          </p:cNvPicPr>
          <p:nvPr/>
        </p:nvPicPr>
        <p:blipFill>
          <a:blip r:embed="rId5">
            <a:extLst>
              <a:ext uri="{28A0092B-C50C-407E-A947-70E740481C1C}">
                <a14:useLocalDpi xmlns:a14="http://schemas.microsoft.com/office/drawing/2010/main" val="0"/>
              </a:ext>
            </a:extLst>
          </a:blip>
          <a:srcRect l="10077" t="996" r="12671" b="19846"/>
          <a:stretch>
            <a:fillRect/>
          </a:stretch>
        </p:blipFill>
        <p:spPr bwMode="auto">
          <a:xfrm>
            <a:off x="4046538" y="3832225"/>
            <a:ext cx="1058862" cy="13858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41992" name="Picture 4" descr="http://lh6.ggpht.com/_T1DngjUnXyI/TUSU2Ql4x0I/AAAAAAAAACc/hPirf5W8NVU/5.%20James%20Monroe%5b3%5d.jpg"/>
          <p:cNvPicPr>
            <a:picLocks noChangeAspect="1" noChangeArrowheads="1"/>
          </p:cNvPicPr>
          <p:nvPr/>
        </p:nvPicPr>
        <p:blipFill>
          <a:blip r:embed="rId6">
            <a:extLst>
              <a:ext uri="{28A0092B-C50C-407E-A947-70E740481C1C}">
                <a14:useLocalDpi xmlns:a14="http://schemas.microsoft.com/office/drawing/2010/main" val="0"/>
              </a:ext>
            </a:extLst>
          </a:blip>
          <a:srcRect r="24652" b="19769"/>
          <a:stretch>
            <a:fillRect/>
          </a:stretch>
        </p:blipFill>
        <p:spPr bwMode="auto">
          <a:xfrm>
            <a:off x="5257800" y="3816350"/>
            <a:ext cx="1023938" cy="1371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41993" name="Picture 6" descr="File:John Quincy Adams by George Caleb Bingham (detail), c. 1850 after 1844 original - DSC0323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8425" y="3810000"/>
            <a:ext cx="1019175" cy="13604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41994" name="Picture 8" descr="File:Andrew Jackson.jpg"/>
          <p:cNvPicPr>
            <a:picLocks noChangeAspect="1" noChangeArrowheads="1"/>
          </p:cNvPicPr>
          <p:nvPr/>
        </p:nvPicPr>
        <p:blipFill>
          <a:blip r:embed="rId8">
            <a:extLst>
              <a:ext uri="{28A0092B-C50C-407E-A947-70E740481C1C}">
                <a14:useLocalDpi xmlns:a14="http://schemas.microsoft.com/office/drawing/2010/main" val="0"/>
              </a:ext>
            </a:extLst>
          </a:blip>
          <a:srcRect l="10114" r="6250" b="6311"/>
          <a:stretch>
            <a:fillRect/>
          </a:stretch>
        </p:blipFill>
        <p:spPr bwMode="auto">
          <a:xfrm>
            <a:off x="7620000" y="3786188"/>
            <a:ext cx="10191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5" name="TextBox 17"/>
          <p:cNvSpPr txBox="1">
            <a:spLocks noChangeArrowheads="1"/>
          </p:cNvSpPr>
          <p:nvPr/>
        </p:nvSpPr>
        <p:spPr bwMode="auto">
          <a:xfrm>
            <a:off x="381000" y="2825750"/>
            <a:ext cx="13716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0" fontAlgn="base" hangingPunct="0">
              <a:lnSpc>
                <a:spcPct val="70000"/>
              </a:lnSpc>
              <a:spcBef>
                <a:spcPct val="0"/>
              </a:spcBef>
              <a:spcAft>
                <a:spcPct val="0"/>
              </a:spcAft>
            </a:pPr>
            <a:r>
              <a:rPr lang="en-US" sz="3200">
                <a:solidFill>
                  <a:srgbClr val="0000CC"/>
                </a:solidFill>
                <a:latin typeface="Calibri" pitchFamily="34" charset="0"/>
                <a:cs typeface="Calibri" pitchFamily="34" charset="0"/>
              </a:rPr>
              <a:t>8</a:t>
            </a:r>
            <a:r>
              <a:rPr lang="en-US" sz="2000">
                <a:solidFill>
                  <a:srgbClr val="0000CC"/>
                </a:solidFill>
                <a:latin typeface="Calibri" pitchFamily="34" charset="0"/>
                <a:cs typeface="Calibri" pitchFamily="34" charset="0"/>
              </a:rPr>
              <a:t> </a:t>
            </a:r>
            <a:r>
              <a:rPr lang="en-US" sz="3200">
                <a:solidFill>
                  <a:srgbClr val="0000CC"/>
                </a:solidFill>
                <a:latin typeface="Calibri" pitchFamily="34" charset="0"/>
                <a:cs typeface="Calibri" pitchFamily="34" charset="0"/>
              </a:rPr>
              <a:t>yrs</a:t>
            </a:r>
          </a:p>
          <a:p>
            <a:pPr algn="ctr" eaLnBrk="0" fontAlgn="base" hangingPunct="0">
              <a:lnSpc>
                <a:spcPct val="80000"/>
              </a:lnSpc>
              <a:spcBef>
                <a:spcPct val="0"/>
              </a:spcBef>
              <a:spcAft>
                <a:spcPct val="0"/>
              </a:spcAft>
            </a:pPr>
            <a:r>
              <a:rPr lang="en-US" sz="1600">
                <a:solidFill>
                  <a:srgbClr val="0000CC"/>
                </a:solidFill>
                <a:latin typeface="Calibri" pitchFamily="34" charset="0"/>
                <a:cs typeface="Calibri" pitchFamily="34" charset="0"/>
              </a:rPr>
              <a:t>George Washington</a:t>
            </a:r>
          </a:p>
          <a:p>
            <a:pPr algn="ctr" eaLnBrk="0" fontAlgn="base" hangingPunct="0">
              <a:lnSpc>
                <a:spcPct val="80000"/>
              </a:lnSpc>
              <a:spcBef>
                <a:spcPct val="0"/>
              </a:spcBef>
              <a:spcAft>
                <a:spcPct val="0"/>
              </a:spcAft>
            </a:pPr>
            <a:r>
              <a:rPr lang="en-US" sz="1600">
                <a:solidFill>
                  <a:srgbClr val="0000CC"/>
                </a:solidFill>
                <a:latin typeface="Calibri" pitchFamily="34" charset="0"/>
                <a:cs typeface="Calibri" pitchFamily="34" charset="0"/>
              </a:rPr>
              <a:t>(1789-1797)</a:t>
            </a:r>
          </a:p>
        </p:txBody>
      </p:sp>
      <p:sp>
        <p:nvSpPr>
          <p:cNvPr id="41996" name="TextBox 22"/>
          <p:cNvSpPr txBox="1">
            <a:spLocks noChangeArrowheads="1"/>
          </p:cNvSpPr>
          <p:nvPr/>
        </p:nvSpPr>
        <p:spPr bwMode="auto">
          <a:xfrm>
            <a:off x="1524000" y="2819400"/>
            <a:ext cx="1219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0" fontAlgn="base" hangingPunct="0">
              <a:lnSpc>
                <a:spcPct val="70000"/>
              </a:lnSpc>
              <a:spcBef>
                <a:spcPct val="0"/>
              </a:spcBef>
              <a:spcAft>
                <a:spcPct val="0"/>
              </a:spcAft>
            </a:pPr>
            <a:r>
              <a:rPr lang="en-US" sz="3200">
                <a:solidFill>
                  <a:srgbClr val="0000CC"/>
                </a:solidFill>
                <a:latin typeface="Calibri" pitchFamily="34" charset="0"/>
                <a:cs typeface="Calibri" pitchFamily="34" charset="0"/>
              </a:rPr>
              <a:t>4</a:t>
            </a:r>
            <a:r>
              <a:rPr lang="en-US" sz="2000">
                <a:solidFill>
                  <a:srgbClr val="0000CC"/>
                </a:solidFill>
                <a:latin typeface="Calibri" pitchFamily="34" charset="0"/>
                <a:cs typeface="Calibri" pitchFamily="34" charset="0"/>
              </a:rPr>
              <a:t> </a:t>
            </a:r>
            <a:r>
              <a:rPr lang="en-US" sz="3200">
                <a:solidFill>
                  <a:srgbClr val="0000CC"/>
                </a:solidFill>
                <a:latin typeface="Calibri" pitchFamily="34" charset="0"/>
                <a:cs typeface="Calibri" pitchFamily="34" charset="0"/>
              </a:rPr>
              <a:t>yrs</a:t>
            </a:r>
          </a:p>
          <a:p>
            <a:pPr algn="ctr" eaLnBrk="0" fontAlgn="base" hangingPunct="0">
              <a:lnSpc>
                <a:spcPct val="80000"/>
              </a:lnSpc>
              <a:spcBef>
                <a:spcPct val="0"/>
              </a:spcBef>
              <a:spcAft>
                <a:spcPct val="0"/>
              </a:spcAft>
            </a:pPr>
            <a:r>
              <a:rPr lang="en-US" sz="1600">
                <a:solidFill>
                  <a:srgbClr val="0000CC"/>
                </a:solidFill>
                <a:latin typeface="Calibri" pitchFamily="34" charset="0"/>
                <a:cs typeface="Calibri" pitchFamily="34" charset="0"/>
              </a:rPr>
              <a:t>John </a:t>
            </a:r>
            <a:br>
              <a:rPr lang="en-US" sz="1600">
                <a:solidFill>
                  <a:srgbClr val="0000CC"/>
                </a:solidFill>
                <a:latin typeface="Calibri" pitchFamily="34" charset="0"/>
                <a:cs typeface="Calibri" pitchFamily="34" charset="0"/>
              </a:rPr>
            </a:br>
            <a:r>
              <a:rPr lang="en-US" sz="1600">
                <a:solidFill>
                  <a:srgbClr val="0000CC"/>
                </a:solidFill>
                <a:latin typeface="Calibri" pitchFamily="34" charset="0"/>
                <a:cs typeface="Calibri" pitchFamily="34" charset="0"/>
              </a:rPr>
              <a:t>Adams</a:t>
            </a:r>
          </a:p>
          <a:p>
            <a:pPr algn="ctr" eaLnBrk="0" fontAlgn="base" hangingPunct="0">
              <a:lnSpc>
                <a:spcPct val="80000"/>
              </a:lnSpc>
              <a:spcBef>
                <a:spcPct val="0"/>
              </a:spcBef>
              <a:spcAft>
                <a:spcPct val="0"/>
              </a:spcAft>
            </a:pPr>
            <a:r>
              <a:rPr lang="en-US" sz="1600">
                <a:solidFill>
                  <a:srgbClr val="0000CC"/>
                </a:solidFill>
                <a:latin typeface="Calibri" pitchFamily="34" charset="0"/>
                <a:cs typeface="Calibri" pitchFamily="34" charset="0"/>
              </a:rPr>
              <a:t>(1797-1801)</a:t>
            </a:r>
          </a:p>
        </p:txBody>
      </p:sp>
      <p:sp>
        <p:nvSpPr>
          <p:cNvPr id="41997" name="TextBox 23"/>
          <p:cNvSpPr txBox="1">
            <a:spLocks noChangeArrowheads="1"/>
          </p:cNvSpPr>
          <p:nvPr/>
        </p:nvSpPr>
        <p:spPr bwMode="auto">
          <a:xfrm>
            <a:off x="2743200" y="2825750"/>
            <a:ext cx="12954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0" fontAlgn="base" hangingPunct="0">
              <a:lnSpc>
                <a:spcPct val="70000"/>
              </a:lnSpc>
              <a:spcBef>
                <a:spcPct val="0"/>
              </a:spcBef>
              <a:spcAft>
                <a:spcPct val="0"/>
              </a:spcAft>
            </a:pPr>
            <a:r>
              <a:rPr lang="en-US" sz="3200">
                <a:solidFill>
                  <a:srgbClr val="C00000"/>
                </a:solidFill>
                <a:latin typeface="Calibri" pitchFamily="34" charset="0"/>
                <a:cs typeface="Calibri" pitchFamily="34" charset="0"/>
              </a:rPr>
              <a:t>8</a:t>
            </a:r>
            <a:r>
              <a:rPr lang="en-US" sz="2000">
                <a:solidFill>
                  <a:srgbClr val="C00000"/>
                </a:solidFill>
                <a:latin typeface="Calibri" pitchFamily="34" charset="0"/>
                <a:cs typeface="Calibri" pitchFamily="34" charset="0"/>
              </a:rPr>
              <a:t> </a:t>
            </a:r>
            <a:r>
              <a:rPr lang="en-US" sz="3200">
                <a:solidFill>
                  <a:srgbClr val="C00000"/>
                </a:solidFill>
                <a:latin typeface="Calibri" pitchFamily="34" charset="0"/>
                <a:cs typeface="Calibri" pitchFamily="34" charset="0"/>
              </a:rPr>
              <a:t>yrs</a:t>
            </a:r>
          </a:p>
          <a:p>
            <a:pPr algn="ctr" eaLnBrk="0" fontAlgn="base" hangingPunct="0">
              <a:lnSpc>
                <a:spcPct val="80000"/>
              </a:lnSpc>
              <a:spcBef>
                <a:spcPct val="0"/>
              </a:spcBef>
              <a:spcAft>
                <a:spcPct val="0"/>
              </a:spcAft>
            </a:pPr>
            <a:r>
              <a:rPr lang="en-US" sz="1600">
                <a:solidFill>
                  <a:srgbClr val="C00000"/>
                </a:solidFill>
                <a:latin typeface="Calibri" pitchFamily="34" charset="0"/>
                <a:cs typeface="Calibri" pitchFamily="34" charset="0"/>
              </a:rPr>
              <a:t>Thomas </a:t>
            </a:r>
            <a:br>
              <a:rPr lang="en-US" sz="1600">
                <a:solidFill>
                  <a:srgbClr val="C00000"/>
                </a:solidFill>
                <a:latin typeface="Calibri" pitchFamily="34" charset="0"/>
                <a:cs typeface="Calibri" pitchFamily="34" charset="0"/>
              </a:rPr>
            </a:br>
            <a:r>
              <a:rPr lang="en-US" sz="1600">
                <a:solidFill>
                  <a:srgbClr val="C00000"/>
                </a:solidFill>
                <a:latin typeface="Calibri" pitchFamily="34" charset="0"/>
                <a:cs typeface="Calibri" pitchFamily="34" charset="0"/>
              </a:rPr>
              <a:t>Jefferson</a:t>
            </a:r>
          </a:p>
          <a:p>
            <a:pPr algn="ctr" eaLnBrk="0" fontAlgn="base" hangingPunct="0">
              <a:lnSpc>
                <a:spcPct val="80000"/>
              </a:lnSpc>
              <a:spcBef>
                <a:spcPct val="0"/>
              </a:spcBef>
              <a:spcAft>
                <a:spcPct val="0"/>
              </a:spcAft>
            </a:pPr>
            <a:r>
              <a:rPr lang="en-US" sz="1600">
                <a:solidFill>
                  <a:srgbClr val="C00000"/>
                </a:solidFill>
                <a:latin typeface="Calibri" pitchFamily="34" charset="0"/>
                <a:cs typeface="Calibri" pitchFamily="34" charset="0"/>
              </a:rPr>
              <a:t>(1801-1809)</a:t>
            </a:r>
          </a:p>
        </p:txBody>
      </p:sp>
      <p:sp>
        <p:nvSpPr>
          <p:cNvPr id="41998" name="TextBox 24"/>
          <p:cNvSpPr txBox="1">
            <a:spLocks noChangeArrowheads="1"/>
          </p:cNvSpPr>
          <p:nvPr/>
        </p:nvSpPr>
        <p:spPr bwMode="auto">
          <a:xfrm>
            <a:off x="3917950" y="2825750"/>
            <a:ext cx="133985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0" fontAlgn="base" hangingPunct="0">
              <a:lnSpc>
                <a:spcPct val="70000"/>
              </a:lnSpc>
              <a:spcBef>
                <a:spcPct val="0"/>
              </a:spcBef>
              <a:spcAft>
                <a:spcPct val="0"/>
              </a:spcAft>
            </a:pPr>
            <a:r>
              <a:rPr lang="en-US" sz="3200">
                <a:solidFill>
                  <a:srgbClr val="C00000"/>
                </a:solidFill>
                <a:latin typeface="Calibri" pitchFamily="34" charset="0"/>
                <a:cs typeface="Calibri" pitchFamily="34" charset="0"/>
              </a:rPr>
              <a:t>8</a:t>
            </a:r>
            <a:r>
              <a:rPr lang="en-US" sz="2000">
                <a:solidFill>
                  <a:srgbClr val="C00000"/>
                </a:solidFill>
                <a:latin typeface="Calibri" pitchFamily="34" charset="0"/>
                <a:cs typeface="Calibri" pitchFamily="34" charset="0"/>
              </a:rPr>
              <a:t> </a:t>
            </a:r>
            <a:r>
              <a:rPr lang="en-US" sz="3200">
                <a:solidFill>
                  <a:srgbClr val="C00000"/>
                </a:solidFill>
                <a:latin typeface="Calibri" pitchFamily="34" charset="0"/>
                <a:cs typeface="Calibri" pitchFamily="34" charset="0"/>
              </a:rPr>
              <a:t>yrs</a:t>
            </a:r>
          </a:p>
          <a:p>
            <a:pPr algn="ctr" eaLnBrk="0" fontAlgn="base" hangingPunct="0">
              <a:lnSpc>
                <a:spcPct val="80000"/>
              </a:lnSpc>
              <a:spcBef>
                <a:spcPct val="0"/>
              </a:spcBef>
              <a:spcAft>
                <a:spcPct val="0"/>
              </a:spcAft>
            </a:pPr>
            <a:r>
              <a:rPr lang="en-US" sz="1600">
                <a:solidFill>
                  <a:srgbClr val="C00000"/>
                </a:solidFill>
                <a:latin typeface="Calibri" pitchFamily="34" charset="0"/>
                <a:cs typeface="Calibri" pitchFamily="34" charset="0"/>
              </a:rPr>
              <a:t>James </a:t>
            </a:r>
          </a:p>
          <a:p>
            <a:pPr algn="ctr" eaLnBrk="0" fontAlgn="base" hangingPunct="0">
              <a:lnSpc>
                <a:spcPct val="80000"/>
              </a:lnSpc>
              <a:spcBef>
                <a:spcPct val="0"/>
              </a:spcBef>
              <a:spcAft>
                <a:spcPct val="0"/>
              </a:spcAft>
            </a:pPr>
            <a:r>
              <a:rPr lang="en-US" sz="1600">
                <a:solidFill>
                  <a:srgbClr val="C00000"/>
                </a:solidFill>
                <a:latin typeface="Calibri" pitchFamily="34" charset="0"/>
                <a:cs typeface="Calibri" pitchFamily="34" charset="0"/>
              </a:rPr>
              <a:t>Madison</a:t>
            </a:r>
          </a:p>
          <a:p>
            <a:pPr algn="ctr" eaLnBrk="0" fontAlgn="base" hangingPunct="0">
              <a:lnSpc>
                <a:spcPct val="80000"/>
              </a:lnSpc>
              <a:spcBef>
                <a:spcPct val="0"/>
              </a:spcBef>
              <a:spcAft>
                <a:spcPct val="0"/>
              </a:spcAft>
            </a:pPr>
            <a:r>
              <a:rPr lang="en-US" sz="1600">
                <a:solidFill>
                  <a:srgbClr val="C00000"/>
                </a:solidFill>
                <a:latin typeface="Calibri" pitchFamily="34" charset="0"/>
                <a:cs typeface="Calibri" pitchFamily="34" charset="0"/>
              </a:rPr>
              <a:t>(1809-1817)</a:t>
            </a:r>
            <a:endParaRPr lang="en-US" sz="1200">
              <a:solidFill>
                <a:srgbClr val="C00000"/>
              </a:solidFill>
              <a:latin typeface="Calibri" pitchFamily="34" charset="0"/>
              <a:cs typeface="Calibri" pitchFamily="34" charset="0"/>
            </a:endParaRPr>
          </a:p>
        </p:txBody>
      </p:sp>
      <p:sp>
        <p:nvSpPr>
          <p:cNvPr id="41999" name="TextBox 25"/>
          <p:cNvSpPr txBox="1">
            <a:spLocks noChangeArrowheads="1"/>
          </p:cNvSpPr>
          <p:nvPr/>
        </p:nvSpPr>
        <p:spPr bwMode="auto">
          <a:xfrm>
            <a:off x="5181600" y="2825750"/>
            <a:ext cx="1214438"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0" fontAlgn="base" hangingPunct="0">
              <a:lnSpc>
                <a:spcPct val="70000"/>
              </a:lnSpc>
              <a:spcBef>
                <a:spcPct val="0"/>
              </a:spcBef>
              <a:spcAft>
                <a:spcPct val="0"/>
              </a:spcAft>
            </a:pPr>
            <a:r>
              <a:rPr lang="en-US" sz="3200">
                <a:solidFill>
                  <a:srgbClr val="C00000"/>
                </a:solidFill>
                <a:latin typeface="Calibri" pitchFamily="34" charset="0"/>
                <a:cs typeface="Calibri" pitchFamily="34" charset="0"/>
              </a:rPr>
              <a:t>8</a:t>
            </a:r>
            <a:r>
              <a:rPr lang="en-US" sz="2000">
                <a:solidFill>
                  <a:srgbClr val="C00000"/>
                </a:solidFill>
                <a:latin typeface="Calibri" pitchFamily="34" charset="0"/>
                <a:cs typeface="Calibri" pitchFamily="34" charset="0"/>
              </a:rPr>
              <a:t> </a:t>
            </a:r>
            <a:r>
              <a:rPr lang="en-US" sz="3200">
                <a:solidFill>
                  <a:srgbClr val="C00000"/>
                </a:solidFill>
                <a:latin typeface="Calibri" pitchFamily="34" charset="0"/>
                <a:cs typeface="Calibri" pitchFamily="34" charset="0"/>
              </a:rPr>
              <a:t>yrs</a:t>
            </a:r>
          </a:p>
          <a:p>
            <a:pPr algn="ctr" eaLnBrk="0" fontAlgn="base" hangingPunct="0">
              <a:lnSpc>
                <a:spcPct val="80000"/>
              </a:lnSpc>
              <a:spcBef>
                <a:spcPct val="0"/>
              </a:spcBef>
              <a:spcAft>
                <a:spcPct val="0"/>
              </a:spcAft>
            </a:pPr>
            <a:r>
              <a:rPr lang="en-US" sz="1600">
                <a:solidFill>
                  <a:srgbClr val="C00000"/>
                </a:solidFill>
                <a:latin typeface="Calibri" pitchFamily="34" charset="0"/>
                <a:cs typeface="Calibri" pitchFamily="34" charset="0"/>
              </a:rPr>
              <a:t>James</a:t>
            </a:r>
            <a:br>
              <a:rPr lang="en-US" sz="1600">
                <a:solidFill>
                  <a:srgbClr val="C00000"/>
                </a:solidFill>
                <a:latin typeface="Calibri" pitchFamily="34" charset="0"/>
                <a:cs typeface="Calibri" pitchFamily="34" charset="0"/>
              </a:rPr>
            </a:br>
            <a:r>
              <a:rPr lang="en-US" sz="1600">
                <a:solidFill>
                  <a:srgbClr val="C00000"/>
                </a:solidFill>
                <a:latin typeface="Calibri" pitchFamily="34" charset="0"/>
                <a:cs typeface="Calibri" pitchFamily="34" charset="0"/>
              </a:rPr>
              <a:t>Monroe </a:t>
            </a:r>
          </a:p>
          <a:p>
            <a:pPr algn="ctr" eaLnBrk="0" fontAlgn="base" hangingPunct="0">
              <a:lnSpc>
                <a:spcPct val="80000"/>
              </a:lnSpc>
              <a:spcBef>
                <a:spcPct val="0"/>
              </a:spcBef>
              <a:spcAft>
                <a:spcPct val="0"/>
              </a:spcAft>
            </a:pPr>
            <a:r>
              <a:rPr lang="en-US" sz="1600">
                <a:solidFill>
                  <a:srgbClr val="C00000"/>
                </a:solidFill>
                <a:latin typeface="Calibri" pitchFamily="34" charset="0"/>
                <a:cs typeface="Calibri" pitchFamily="34" charset="0"/>
              </a:rPr>
              <a:t>(1817-1825)</a:t>
            </a:r>
          </a:p>
        </p:txBody>
      </p:sp>
      <p:sp>
        <p:nvSpPr>
          <p:cNvPr id="42000" name="TextBox 26"/>
          <p:cNvSpPr txBox="1">
            <a:spLocks noChangeArrowheads="1"/>
          </p:cNvSpPr>
          <p:nvPr/>
        </p:nvSpPr>
        <p:spPr bwMode="auto">
          <a:xfrm>
            <a:off x="6281738" y="2825750"/>
            <a:ext cx="1338262"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0" fontAlgn="base" hangingPunct="0">
              <a:lnSpc>
                <a:spcPct val="70000"/>
              </a:lnSpc>
              <a:spcBef>
                <a:spcPct val="0"/>
              </a:spcBef>
              <a:spcAft>
                <a:spcPct val="0"/>
              </a:spcAft>
            </a:pPr>
            <a:r>
              <a:rPr lang="en-US" sz="3200">
                <a:solidFill>
                  <a:srgbClr val="C00000"/>
                </a:solidFill>
                <a:latin typeface="Calibri" pitchFamily="34" charset="0"/>
                <a:cs typeface="Calibri" pitchFamily="34" charset="0"/>
              </a:rPr>
              <a:t>4</a:t>
            </a:r>
            <a:r>
              <a:rPr lang="en-US" sz="2000">
                <a:solidFill>
                  <a:srgbClr val="C00000"/>
                </a:solidFill>
                <a:latin typeface="Calibri" pitchFamily="34" charset="0"/>
                <a:cs typeface="Calibri" pitchFamily="34" charset="0"/>
              </a:rPr>
              <a:t> </a:t>
            </a:r>
            <a:r>
              <a:rPr lang="en-US" sz="3200">
                <a:solidFill>
                  <a:srgbClr val="C00000"/>
                </a:solidFill>
                <a:latin typeface="Calibri" pitchFamily="34" charset="0"/>
                <a:cs typeface="Calibri" pitchFamily="34" charset="0"/>
              </a:rPr>
              <a:t>yrs</a:t>
            </a:r>
          </a:p>
          <a:p>
            <a:pPr algn="ctr" eaLnBrk="0" fontAlgn="base" hangingPunct="0">
              <a:lnSpc>
                <a:spcPct val="80000"/>
              </a:lnSpc>
              <a:spcBef>
                <a:spcPct val="0"/>
              </a:spcBef>
              <a:spcAft>
                <a:spcPct val="0"/>
              </a:spcAft>
            </a:pPr>
            <a:r>
              <a:rPr lang="en-US" sz="1600">
                <a:solidFill>
                  <a:srgbClr val="C00000"/>
                </a:solidFill>
                <a:latin typeface="Calibri" pitchFamily="34" charset="0"/>
                <a:cs typeface="Calibri" pitchFamily="34" charset="0"/>
              </a:rPr>
              <a:t>John Quincy</a:t>
            </a:r>
            <a:br>
              <a:rPr lang="en-US" sz="1600">
                <a:solidFill>
                  <a:srgbClr val="C00000"/>
                </a:solidFill>
                <a:latin typeface="Calibri" pitchFamily="34" charset="0"/>
                <a:cs typeface="Calibri" pitchFamily="34" charset="0"/>
              </a:rPr>
            </a:br>
            <a:r>
              <a:rPr lang="en-US" sz="1600">
                <a:solidFill>
                  <a:srgbClr val="C00000"/>
                </a:solidFill>
                <a:latin typeface="Calibri" pitchFamily="34" charset="0"/>
                <a:cs typeface="Calibri" pitchFamily="34" charset="0"/>
              </a:rPr>
              <a:t>Adams </a:t>
            </a:r>
          </a:p>
          <a:p>
            <a:pPr algn="ctr" eaLnBrk="0" fontAlgn="base" hangingPunct="0">
              <a:lnSpc>
                <a:spcPct val="80000"/>
              </a:lnSpc>
              <a:spcBef>
                <a:spcPct val="0"/>
              </a:spcBef>
              <a:spcAft>
                <a:spcPct val="0"/>
              </a:spcAft>
            </a:pPr>
            <a:r>
              <a:rPr lang="en-US" sz="1600">
                <a:solidFill>
                  <a:srgbClr val="C00000"/>
                </a:solidFill>
                <a:latin typeface="Calibri" pitchFamily="34" charset="0"/>
                <a:cs typeface="Calibri" pitchFamily="34" charset="0"/>
              </a:rPr>
              <a:t>(1825-1829)</a:t>
            </a:r>
          </a:p>
        </p:txBody>
      </p:sp>
      <p:sp>
        <p:nvSpPr>
          <p:cNvPr id="42001" name="TextBox 27"/>
          <p:cNvSpPr txBox="1">
            <a:spLocks noChangeArrowheads="1"/>
          </p:cNvSpPr>
          <p:nvPr/>
        </p:nvSpPr>
        <p:spPr bwMode="auto">
          <a:xfrm>
            <a:off x="7467600" y="2825750"/>
            <a:ext cx="12954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0" fontAlgn="base" hangingPunct="0">
              <a:lnSpc>
                <a:spcPct val="70000"/>
              </a:lnSpc>
              <a:spcBef>
                <a:spcPct val="0"/>
              </a:spcBef>
              <a:spcAft>
                <a:spcPct val="0"/>
              </a:spcAft>
            </a:pPr>
            <a:r>
              <a:rPr lang="en-US" sz="3200">
                <a:solidFill>
                  <a:srgbClr val="006600"/>
                </a:solidFill>
                <a:latin typeface="Calibri" pitchFamily="34" charset="0"/>
                <a:cs typeface="Calibri" pitchFamily="34" charset="0"/>
              </a:rPr>
              <a:t>8</a:t>
            </a:r>
            <a:r>
              <a:rPr lang="en-US" sz="2000">
                <a:solidFill>
                  <a:srgbClr val="006600"/>
                </a:solidFill>
                <a:latin typeface="Calibri" pitchFamily="34" charset="0"/>
                <a:cs typeface="Calibri" pitchFamily="34" charset="0"/>
              </a:rPr>
              <a:t> </a:t>
            </a:r>
            <a:r>
              <a:rPr lang="en-US" sz="3200">
                <a:solidFill>
                  <a:srgbClr val="006600"/>
                </a:solidFill>
                <a:latin typeface="Calibri" pitchFamily="34" charset="0"/>
                <a:cs typeface="Calibri" pitchFamily="34" charset="0"/>
              </a:rPr>
              <a:t>yrs</a:t>
            </a:r>
          </a:p>
          <a:p>
            <a:pPr algn="ctr" eaLnBrk="0" fontAlgn="base" hangingPunct="0">
              <a:lnSpc>
                <a:spcPct val="80000"/>
              </a:lnSpc>
              <a:spcBef>
                <a:spcPct val="0"/>
              </a:spcBef>
              <a:spcAft>
                <a:spcPct val="0"/>
              </a:spcAft>
            </a:pPr>
            <a:r>
              <a:rPr lang="en-US" sz="1600">
                <a:solidFill>
                  <a:srgbClr val="006600"/>
                </a:solidFill>
                <a:latin typeface="Calibri" pitchFamily="34" charset="0"/>
                <a:cs typeface="Calibri" pitchFamily="34" charset="0"/>
              </a:rPr>
              <a:t>Andrew Jackson </a:t>
            </a:r>
          </a:p>
          <a:p>
            <a:pPr algn="ctr" eaLnBrk="0" fontAlgn="base" hangingPunct="0">
              <a:lnSpc>
                <a:spcPct val="80000"/>
              </a:lnSpc>
              <a:spcBef>
                <a:spcPct val="0"/>
              </a:spcBef>
              <a:spcAft>
                <a:spcPct val="0"/>
              </a:spcAft>
            </a:pPr>
            <a:r>
              <a:rPr lang="en-US" sz="1600">
                <a:solidFill>
                  <a:srgbClr val="006600"/>
                </a:solidFill>
                <a:latin typeface="Calibri" pitchFamily="34" charset="0"/>
                <a:cs typeface="Calibri" pitchFamily="34" charset="0"/>
              </a:rPr>
              <a:t>(1829-1837)</a:t>
            </a:r>
          </a:p>
        </p:txBody>
      </p:sp>
      <p:sp>
        <p:nvSpPr>
          <p:cNvPr id="42002" name="Right Brace 19"/>
          <p:cNvSpPr>
            <a:spLocks/>
          </p:cNvSpPr>
          <p:nvPr/>
        </p:nvSpPr>
        <p:spPr bwMode="auto">
          <a:xfrm rot="5400000">
            <a:off x="1441450" y="4337050"/>
            <a:ext cx="323850" cy="2139950"/>
          </a:xfrm>
          <a:prstGeom prst="rightBrace">
            <a:avLst>
              <a:gd name="adj1" fmla="val 42309"/>
              <a:gd name="adj2" fmla="val 49458"/>
            </a:avLst>
          </a:prstGeom>
          <a:noFill/>
          <a:ln w="28575" algn="ctr">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42003" name="Right Brace 30"/>
          <p:cNvSpPr>
            <a:spLocks/>
          </p:cNvSpPr>
          <p:nvPr/>
        </p:nvSpPr>
        <p:spPr bwMode="auto">
          <a:xfrm rot="5400000">
            <a:off x="4981575" y="3082925"/>
            <a:ext cx="323850" cy="4648200"/>
          </a:xfrm>
          <a:prstGeom prst="rightBrace">
            <a:avLst>
              <a:gd name="adj1" fmla="val 42328"/>
              <a:gd name="adj2" fmla="val 49458"/>
            </a:avLst>
          </a:prstGeom>
          <a:noFill/>
          <a:ln w="285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cxnSp>
        <p:nvCxnSpPr>
          <p:cNvPr id="42004" name="Straight Arrow Connector 80902"/>
          <p:cNvCxnSpPr>
            <a:cxnSpLocks noChangeShapeType="1"/>
          </p:cNvCxnSpPr>
          <p:nvPr/>
        </p:nvCxnSpPr>
        <p:spPr bwMode="auto">
          <a:xfrm>
            <a:off x="7696200" y="5340350"/>
            <a:ext cx="1219200" cy="0"/>
          </a:xfrm>
          <a:prstGeom prst="straightConnector1">
            <a:avLst/>
          </a:prstGeom>
          <a:noFill/>
          <a:ln w="38100" algn="ctr">
            <a:solidFill>
              <a:srgbClr val="006600"/>
            </a:solidFill>
            <a:round/>
            <a:headEnd/>
            <a:tailEnd type="arrow" w="med" len="med"/>
          </a:ln>
          <a:extLst>
            <a:ext uri="{909E8E84-426E-40DD-AFC4-6F175D3DCCD1}">
              <a14:hiddenFill xmlns:a14="http://schemas.microsoft.com/office/drawing/2010/main">
                <a:noFill/>
              </a14:hiddenFill>
            </a:ext>
          </a:extLst>
        </p:spPr>
      </p:cxnSp>
      <p:sp>
        <p:nvSpPr>
          <p:cNvPr id="42005" name="TextBox 42"/>
          <p:cNvSpPr txBox="1">
            <a:spLocks noChangeArrowheads="1"/>
          </p:cNvSpPr>
          <p:nvPr/>
        </p:nvSpPr>
        <p:spPr bwMode="auto">
          <a:xfrm>
            <a:off x="685800" y="5568950"/>
            <a:ext cx="1905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0" fontAlgn="base" hangingPunct="0">
              <a:lnSpc>
                <a:spcPct val="70000"/>
              </a:lnSpc>
              <a:spcBef>
                <a:spcPct val="0"/>
              </a:spcBef>
              <a:spcAft>
                <a:spcPct val="0"/>
              </a:spcAft>
            </a:pPr>
            <a:r>
              <a:rPr lang="en-US" sz="2800">
                <a:solidFill>
                  <a:srgbClr val="0000CC"/>
                </a:solidFill>
                <a:latin typeface="Calibri" pitchFamily="34" charset="0"/>
                <a:cs typeface="Calibri" pitchFamily="34" charset="0"/>
              </a:rPr>
              <a:t>Federalist Party</a:t>
            </a:r>
            <a:endParaRPr lang="en-US" sz="1100">
              <a:solidFill>
                <a:srgbClr val="0000CC"/>
              </a:solidFill>
              <a:latin typeface="Calibri" pitchFamily="34" charset="0"/>
              <a:cs typeface="Calibri" pitchFamily="34" charset="0"/>
            </a:endParaRPr>
          </a:p>
        </p:txBody>
      </p:sp>
      <p:sp>
        <p:nvSpPr>
          <p:cNvPr id="42006" name="TextBox 43"/>
          <p:cNvSpPr txBox="1">
            <a:spLocks noChangeArrowheads="1"/>
          </p:cNvSpPr>
          <p:nvPr/>
        </p:nvSpPr>
        <p:spPr bwMode="auto">
          <a:xfrm>
            <a:off x="3276600" y="5568950"/>
            <a:ext cx="37338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0" fontAlgn="base" hangingPunct="0">
              <a:lnSpc>
                <a:spcPct val="70000"/>
              </a:lnSpc>
              <a:spcBef>
                <a:spcPct val="0"/>
              </a:spcBef>
              <a:spcAft>
                <a:spcPct val="0"/>
              </a:spcAft>
            </a:pPr>
            <a:r>
              <a:rPr lang="en-US" sz="2800">
                <a:solidFill>
                  <a:srgbClr val="C00000"/>
                </a:solidFill>
                <a:latin typeface="Calibri" pitchFamily="34" charset="0"/>
                <a:cs typeface="Calibri" pitchFamily="34" charset="0"/>
              </a:rPr>
              <a:t>Democratic-Republican Party</a:t>
            </a:r>
            <a:endParaRPr lang="en-US" sz="1100">
              <a:solidFill>
                <a:srgbClr val="C00000"/>
              </a:solidFill>
              <a:latin typeface="Calibri" pitchFamily="34" charset="0"/>
              <a:cs typeface="Calibri" pitchFamily="34" charset="0"/>
            </a:endParaRPr>
          </a:p>
        </p:txBody>
      </p:sp>
      <p:sp>
        <p:nvSpPr>
          <p:cNvPr id="42007" name="TextBox 44"/>
          <p:cNvSpPr txBox="1">
            <a:spLocks noChangeArrowheads="1"/>
          </p:cNvSpPr>
          <p:nvPr/>
        </p:nvSpPr>
        <p:spPr bwMode="auto">
          <a:xfrm>
            <a:off x="7239000" y="5568950"/>
            <a:ext cx="1905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0" fontAlgn="base" hangingPunct="0">
              <a:lnSpc>
                <a:spcPct val="70000"/>
              </a:lnSpc>
              <a:spcBef>
                <a:spcPct val="0"/>
              </a:spcBef>
              <a:spcAft>
                <a:spcPct val="0"/>
              </a:spcAft>
            </a:pPr>
            <a:r>
              <a:rPr lang="en-US" sz="2800">
                <a:solidFill>
                  <a:srgbClr val="006600"/>
                </a:solidFill>
                <a:latin typeface="Calibri" pitchFamily="34" charset="0"/>
                <a:cs typeface="Calibri" pitchFamily="34" charset="0"/>
              </a:rPr>
              <a:t>Democratic Party</a:t>
            </a:r>
            <a:endParaRPr lang="en-US" sz="1100">
              <a:solidFill>
                <a:srgbClr val="006600"/>
              </a:solidFill>
              <a:latin typeface="Calibri" pitchFamily="34" charset="0"/>
              <a:cs typeface="Calibri" pitchFamily="34" charset="0"/>
            </a:endParaRPr>
          </a:p>
        </p:txBody>
      </p:sp>
      <p:sp>
        <p:nvSpPr>
          <p:cNvPr id="2" name="Rectangle 1"/>
          <p:cNvSpPr>
            <a:spLocks noChangeArrowheads="1"/>
          </p:cNvSpPr>
          <p:nvPr/>
        </p:nvSpPr>
        <p:spPr bwMode="auto">
          <a:xfrm>
            <a:off x="76200" y="1123950"/>
            <a:ext cx="4343400" cy="1619250"/>
          </a:xfrm>
          <a:prstGeom prst="rect">
            <a:avLst/>
          </a:prstGeom>
          <a:solidFill>
            <a:srgbClr val="FFFFCC"/>
          </a:solidFill>
          <a:ln w="9525">
            <a:solidFill>
              <a:schemeClr val="tx1"/>
            </a:solidFill>
            <a:miter lim="800000"/>
            <a:headEnd/>
            <a:tailEnd/>
          </a:ln>
        </p:spPr>
        <p:txBody>
          <a:bodyPr>
            <a:spAutoFit/>
          </a:bodyPr>
          <a:lstStyle/>
          <a:p>
            <a:pPr algn="ctr" eaLnBrk="0" fontAlgn="base" hangingPunct="0">
              <a:lnSpc>
                <a:spcPct val="80000"/>
              </a:lnSpc>
              <a:spcBef>
                <a:spcPct val="0"/>
              </a:spcBef>
              <a:spcAft>
                <a:spcPct val="0"/>
              </a:spcAft>
            </a:pPr>
            <a:r>
              <a:rPr lang="en-US" sz="3100">
                <a:solidFill>
                  <a:srgbClr val="000000"/>
                </a:solidFill>
                <a:latin typeface="Calibri" pitchFamily="34" charset="0"/>
                <a:cs typeface="Calibri" pitchFamily="34" charset="0"/>
              </a:rPr>
              <a:t>By 1816 the Federalists </a:t>
            </a:r>
            <a:br>
              <a:rPr lang="en-US" sz="3100">
                <a:solidFill>
                  <a:srgbClr val="000000"/>
                </a:solidFill>
                <a:latin typeface="Calibri" pitchFamily="34" charset="0"/>
                <a:cs typeface="Calibri" pitchFamily="34" charset="0"/>
              </a:rPr>
            </a:br>
            <a:r>
              <a:rPr lang="en-US" sz="3100">
                <a:solidFill>
                  <a:srgbClr val="000000"/>
                </a:solidFill>
                <a:latin typeface="Calibri" pitchFamily="34" charset="0"/>
                <a:cs typeface="Calibri" pitchFamily="34" charset="0"/>
              </a:rPr>
              <a:t>were so weak that the Democratic-Republicans could do almost anything</a:t>
            </a:r>
          </a:p>
        </p:txBody>
      </p:sp>
      <p:pic>
        <p:nvPicPr>
          <p:cNvPr id="29" name="Picture 4"/>
          <p:cNvPicPr>
            <a:picLocks noChangeAspect="1" noChangeArrowheads="1"/>
          </p:cNvPicPr>
          <p:nvPr/>
        </p:nvPicPr>
        <p:blipFill>
          <a:blip r:embed="rId9">
            <a:extLst>
              <a:ext uri="{28A0092B-C50C-407E-A947-70E740481C1C}">
                <a14:useLocalDpi xmlns:a14="http://schemas.microsoft.com/office/drawing/2010/main" val="0"/>
              </a:ext>
            </a:extLst>
          </a:blip>
          <a:srcRect l="11713" t="21626" r="15469" b="39262"/>
          <a:stretch>
            <a:fillRect/>
          </a:stretch>
        </p:blipFill>
        <p:spPr bwMode="auto">
          <a:xfrm>
            <a:off x="0" y="2819400"/>
            <a:ext cx="9144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3" name="Rectangle 2"/>
          <p:cNvSpPr>
            <a:spLocks noChangeArrowheads="1"/>
          </p:cNvSpPr>
          <p:nvPr/>
        </p:nvSpPr>
        <p:spPr bwMode="auto">
          <a:xfrm>
            <a:off x="4572000" y="1114425"/>
            <a:ext cx="4433888" cy="1628775"/>
          </a:xfrm>
          <a:prstGeom prst="rect">
            <a:avLst/>
          </a:prstGeom>
          <a:solidFill>
            <a:srgbClr val="FFCCFF"/>
          </a:solidFill>
          <a:ln w="9525">
            <a:solidFill>
              <a:schemeClr val="tx1"/>
            </a:solidFill>
            <a:miter lim="800000"/>
            <a:headEnd/>
            <a:tailEnd/>
          </a:ln>
        </p:spPr>
        <p:txBody>
          <a:bodyPr>
            <a:spAutoFit/>
          </a:bodyPr>
          <a:lstStyle/>
          <a:p>
            <a:pPr algn="ctr" eaLnBrk="0" fontAlgn="base" hangingPunct="0">
              <a:lnSpc>
                <a:spcPct val="80000"/>
              </a:lnSpc>
              <a:spcBef>
                <a:spcPct val="0"/>
              </a:spcBef>
              <a:spcAft>
                <a:spcPct val="0"/>
              </a:spcAft>
            </a:pPr>
            <a:r>
              <a:rPr lang="en-US" sz="3100">
                <a:solidFill>
                  <a:srgbClr val="000000"/>
                </a:solidFill>
                <a:latin typeface="Calibri" pitchFamily="34" charset="0"/>
                <a:cs typeface="Calibri" pitchFamily="34" charset="0"/>
              </a:rPr>
              <a:t>Monroe and the Republicans in Congress used this time to promote American nationalism</a:t>
            </a:r>
          </a:p>
        </p:txBody>
      </p:sp>
    </p:spTree>
    <p:extLst>
      <p:ext uri="{BB962C8B-B14F-4D97-AF65-F5344CB8AC3E}">
        <p14:creationId xmlns:p14="http://schemas.microsoft.com/office/powerpoint/2010/main" val="5101132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500"/>
                                        <p:tgtEl>
                                          <p:spTgt spid="29"/>
                                        </p:tgtEl>
                                      </p:cBhvr>
                                    </p:animEffect>
                                    <p:set>
                                      <p:cBhvr>
                                        <p:cTn id="15" dur="1" fill="hold">
                                          <p:stCondLst>
                                            <p:cond delay="499"/>
                                          </p:stCondLst>
                                        </p:cTn>
                                        <p:tgtEl>
                                          <p:spTgt spid="29"/>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Rectangle 3"/>
          <p:cNvSpPr>
            <a:spLocks noChangeArrowheads="1"/>
          </p:cNvSpPr>
          <p:nvPr/>
        </p:nvSpPr>
        <p:spPr bwMode="auto">
          <a:xfrm>
            <a:off x="152400" y="152400"/>
            <a:ext cx="8839200" cy="879475"/>
          </a:xfrm>
          <a:prstGeom prst="rect">
            <a:avLst/>
          </a:prstGeom>
          <a:solidFill>
            <a:srgbClr val="CCECFF"/>
          </a:solidFill>
          <a:ln w="9525">
            <a:solidFill>
              <a:schemeClr val="tx1"/>
            </a:solidFill>
            <a:miter lim="800000"/>
            <a:headEnd/>
            <a:tailEnd/>
          </a:ln>
        </p:spPr>
        <p:txBody>
          <a:bodyPr>
            <a:spAutoFit/>
          </a:bodyPr>
          <a:lstStyle/>
          <a:p>
            <a:pPr algn="ctr" eaLnBrk="0" fontAlgn="base" hangingPunct="0">
              <a:lnSpc>
                <a:spcPct val="80000"/>
              </a:lnSpc>
              <a:spcBef>
                <a:spcPct val="0"/>
              </a:spcBef>
              <a:spcAft>
                <a:spcPct val="0"/>
              </a:spcAft>
            </a:pPr>
            <a:r>
              <a:rPr lang="en-US" sz="3200">
                <a:solidFill>
                  <a:srgbClr val="000000"/>
                </a:solidFill>
                <a:latin typeface="Calibri" pitchFamily="34" charset="0"/>
                <a:cs typeface="Calibri" pitchFamily="34" charset="0"/>
              </a:rPr>
              <a:t>Monroe and the Republicans in Congress promoted nationalism &amp; American unity in three ways:</a:t>
            </a:r>
          </a:p>
        </p:txBody>
      </p:sp>
      <p:sp>
        <p:nvSpPr>
          <p:cNvPr id="43011" name="Rectangle 4"/>
          <p:cNvSpPr>
            <a:spLocks noChangeArrowheads="1"/>
          </p:cNvSpPr>
          <p:nvPr/>
        </p:nvSpPr>
        <p:spPr bwMode="auto">
          <a:xfrm>
            <a:off x="76200" y="1066800"/>
            <a:ext cx="35052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lnSpc>
                <a:spcPct val="80000"/>
              </a:lnSpc>
              <a:spcBef>
                <a:spcPct val="10000"/>
              </a:spcBef>
              <a:spcAft>
                <a:spcPct val="0"/>
              </a:spcAft>
            </a:pPr>
            <a:r>
              <a:rPr lang="en-US" sz="3100" u="sng">
                <a:solidFill>
                  <a:srgbClr val="CC0000"/>
                </a:solidFill>
                <a:latin typeface="Calibri" pitchFamily="34" charset="0"/>
                <a:cs typeface="Calibri" pitchFamily="34" charset="0"/>
              </a:rPr>
              <a:t>Government</a:t>
            </a:r>
            <a:r>
              <a:rPr lang="en-US" sz="3100">
                <a:solidFill>
                  <a:srgbClr val="CC0000"/>
                </a:solidFill>
                <a:latin typeface="Calibri" pitchFamily="34" charset="0"/>
                <a:cs typeface="Calibri" pitchFamily="34" charset="0"/>
              </a:rPr>
              <a:t>: Increase the power of the national gov’t over the states</a:t>
            </a:r>
          </a:p>
        </p:txBody>
      </p:sp>
      <p:sp>
        <p:nvSpPr>
          <p:cNvPr id="6" name="Rectangle 5"/>
          <p:cNvSpPr>
            <a:spLocks noChangeArrowheads="1"/>
          </p:cNvSpPr>
          <p:nvPr/>
        </p:nvSpPr>
        <p:spPr bwMode="auto">
          <a:xfrm>
            <a:off x="4114800" y="1193800"/>
            <a:ext cx="4724400" cy="1625600"/>
          </a:xfrm>
          <a:prstGeom prst="rect">
            <a:avLst/>
          </a:prstGeom>
          <a:solidFill>
            <a:srgbClr val="FFFFCC"/>
          </a:solidFill>
          <a:ln w="9525">
            <a:solidFill>
              <a:schemeClr val="tx1"/>
            </a:solidFill>
            <a:miter lim="800000"/>
            <a:headEnd/>
            <a:tailEnd/>
          </a:ln>
        </p:spPr>
        <p:txBody>
          <a:bodyPr>
            <a:spAutoFit/>
          </a:bodyPr>
          <a:lstStyle/>
          <a:p>
            <a:pPr algn="ctr" eaLnBrk="0" fontAlgn="base" hangingPunct="0">
              <a:lnSpc>
                <a:spcPct val="80000"/>
              </a:lnSpc>
              <a:spcBef>
                <a:spcPct val="0"/>
              </a:spcBef>
              <a:spcAft>
                <a:spcPct val="0"/>
              </a:spcAft>
            </a:pPr>
            <a:r>
              <a:rPr lang="en-US" sz="3100">
                <a:solidFill>
                  <a:srgbClr val="000000"/>
                </a:solidFill>
                <a:latin typeface="Calibri" pitchFamily="34" charset="0"/>
                <a:cs typeface="Calibri" pitchFamily="34" charset="0"/>
              </a:rPr>
              <a:t>John Marshall (1801-1835) used the Supreme Court to strengthen the power of the national government</a:t>
            </a:r>
            <a:endParaRPr lang="en-US" sz="3100">
              <a:solidFill>
                <a:srgbClr val="000000"/>
              </a:solidFill>
              <a:latin typeface="Times New Roman" pitchFamily="18" charset="0"/>
            </a:endParaRP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l="3896" t="3854" r="6149" b="5273"/>
          <a:stretch>
            <a:fillRect/>
          </a:stretch>
        </p:blipFill>
        <p:spPr bwMode="auto">
          <a:xfrm>
            <a:off x="3733800" y="2971800"/>
            <a:ext cx="527685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7" descr="http://cdn.popara.mk/wp-content/uploads/2011/05/225px-John_Marshall_by_Henry_Inman_1832.jpg?9707a5"/>
          <p:cNvPicPr>
            <a:picLocks noChangeAspect="1" noChangeArrowheads="1"/>
          </p:cNvPicPr>
          <p:nvPr/>
        </p:nvPicPr>
        <p:blipFill>
          <a:blip r:embed="rId4">
            <a:extLst>
              <a:ext uri="{28A0092B-C50C-407E-A947-70E740481C1C}">
                <a14:useLocalDpi xmlns:a14="http://schemas.microsoft.com/office/drawing/2010/main" val="0"/>
              </a:ext>
            </a:extLst>
          </a:blip>
          <a:srcRect t="7079"/>
          <a:stretch>
            <a:fillRect/>
          </a:stretch>
        </p:blipFill>
        <p:spPr bwMode="auto">
          <a:xfrm>
            <a:off x="152400" y="2667000"/>
            <a:ext cx="3505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00579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40967"/>
                                        </p:tgtEl>
                                        <p:attrNameLst>
                                          <p:attrName>style.visibility</p:attrName>
                                        </p:attrNameLst>
                                      </p:cBhvr>
                                      <p:to>
                                        <p:strVal val="visible"/>
                                      </p:to>
                                    </p:set>
                                    <p:animEffect transition="in" filter="fade">
                                      <p:cBhvr>
                                        <p:cTn id="13" dur="500"/>
                                        <p:tgtEl>
                                          <p:spTgt spid="40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76200" y="1066800"/>
            <a:ext cx="35052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lnSpc>
                <a:spcPct val="80000"/>
              </a:lnSpc>
              <a:spcBef>
                <a:spcPct val="10000"/>
              </a:spcBef>
              <a:spcAft>
                <a:spcPct val="0"/>
              </a:spcAft>
            </a:pPr>
            <a:r>
              <a:rPr lang="en-US" sz="3100" u="sng">
                <a:solidFill>
                  <a:srgbClr val="CC0000"/>
                </a:solidFill>
                <a:latin typeface="Calibri" pitchFamily="34" charset="0"/>
                <a:cs typeface="Calibri" pitchFamily="34" charset="0"/>
              </a:rPr>
              <a:t>Government</a:t>
            </a:r>
            <a:r>
              <a:rPr lang="en-US" sz="3100">
                <a:solidFill>
                  <a:srgbClr val="CC0000"/>
                </a:solidFill>
                <a:latin typeface="Calibri" pitchFamily="34" charset="0"/>
                <a:cs typeface="Calibri" pitchFamily="34" charset="0"/>
              </a:rPr>
              <a:t>: Increase the power of the national gov’t over the states</a:t>
            </a:r>
          </a:p>
        </p:txBody>
      </p:sp>
      <p:sp>
        <p:nvSpPr>
          <p:cNvPr id="44035" name="Rectangle 9"/>
          <p:cNvSpPr>
            <a:spLocks noChangeArrowheads="1"/>
          </p:cNvSpPr>
          <p:nvPr/>
        </p:nvSpPr>
        <p:spPr bwMode="auto">
          <a:xfrm>
            <a:off x="76200" y="2667000"/>
            <a:ext cx="35052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lnSpc>
                <a:spcPct val="80000"/>
              </a:lnSpc>
              <a:spcBef>
                <a:spcPct val="0"/>
              </a:spcBef>
              <a:spcAft>
                <a:spcPct val="0"/>
              </a:spcAft>
            </a:pPr>
            <a:r>
              <a:rPr lang="en-US" sz="3100" u="sng">
                <a:solidFill>
                  <a:srgbClr val="0000CC"/>
                </a:solidFill>
                <a:latin typeface="Calibri" pitchFamily="34" charset="0"/>
                <a:cs typeface="Calibri" pitchFamily="34" charset="0"/>
              </a:rPr>
              <a:t>Economy</a:t>
            </a:r>
            <a:r>
              <a:rPr lang="en-US" sz="3100">
                <a:solidFill>
                  <a:srgbClr val="0000CC"/>
                </a:solidFill>
                <a:latin typeface="Calibri" pitchFamily="34" charset="0"/>
                <a:cs typeface="Calibri" pitchFamily="34" charset="0"/>
              </a:rPr>
              <a:t>: Encourage industry and transportation to link the South, North, and West</a:t>
            </a:r>
          </a:p>
        </p:txBody>
      </p:sp>
      <p:sp>
        <p:nvSpPr>
          <p:cNvPr id="6" name="Rectangle 5"/>
          <p:cNvSpPr>
            <a:spLocks noChangeArrowheads="1"/>
          </p:cNvSpPr>
          <p:nvPr/>
        </p:nvSpPr>
        <p:spPr bwMode="auto">
          <a:xfrm>
            <a:off x="4114800" y="1166813"/>
            <a:ext cx="4832350" cy="2062162"/>
          </a:xfrm>
          <a:prstGeom prst="rect">
            <a:avLst/>
          </a:prstGeom>
          <a:solidFill>
            <a:srgbClr val="CCFFCC"/>
          </a:solidFill>
          <a:ln w="9525">
            <a:solidFill>
              <a:schemeClr val="tx1"/>
            </a:solidFill>
            <a:miter lim="800000"/>
            <a:headEnd/>
            <a:tailEnd/>
          </a:ln>
        </p:spPr>
        <p:txBody>
          <a:bodyPr>
            <a:spAutoFit/>
          </a:bodyPr>
          <a:lstStyle/>
          <a:p>
            <a:pPr algn="ctr" eaLnBrk="0" fontAlgn="base" hangingPunct="0">
              <a:lnSpc>
                <a:spcPct val="80000"/>
              </a:lnSpc>
              <a:spcBef>
                <a:spcPct val="0"/>
              </a:spcBef>
              <a:spcAft>
                <a:spcPct val="0"/>
              </a:spcAft>
            </a:pPr>
            <a:r>
              <a:rPr lang="en-US" sz="3200">
                <a:solidFill>
                  <a:srgbClr val="000000"/>
                </a:solidFill>
                <a:latin typeface="Calibri" pitchFamily="34" charset="0"/>
                <a:cs typeface="Calibri" pitchFamily="34" charset="0"/>
              </a:rPr>
              <a:t>In 1816, Congressman </a:t>
            </a:r>
            <a:br>
              <a:rPr lang="en-US" sz="3200">
                <a:solidFill>
                  <a:srgbClr val="000000"/>
                </a:solidFill>
                <a:latin typeface="Calibri" pitchFamily="34" charset="0"/>
                <a:cs typeface="Calibri" pitchFamily="34" charset="0"/>
              </a:rPr>
            </a:br>
            <a:r>
              <a:rPr lang="en-US" sz="3200">
                <a:solidFill>
                  <a:srgbClr val="000000"/>
                </a:solidFill>
                <a:latin typeface="Calibri" pitchFamily="34" charset="0"/>
                <a:cs typeface="Calibri" pitchFamily="34" charset="0"/>
              </a:rPr>
              <a:t>Henry Clay proposed </a:t>
            </a:r>
            <a:br>
              <a:rPr lang="en-US" sz="3200">
                <a:solidFill>
                  <a:srgbClr val="000000"/>
                </a:solidFill>
                <a:latin typeface="Calibri" pitchFamily="34" charset="0"/>
                <a:cs typeface="Calibri" pitchFamily="34" charset="0"/>
              </a:rPr>
            </a:br>
            <a:r>
              <a:rPr lang="en-US" sz="3200">
                <a:solidFill>
                  <a:srgbClr val="000000"/>
                </a:solidFill>
                <a:latin typeface="Calibri" pitchFamily="34" charset="0"/>
                <a:cs typeface="Calibri" pitchFamily="34" charset="0"/>
              </a:rPr>
              <a:t>the American System to </a:t>
            </a:r>
            <a:br>
              <a:rPr lang="en-US" sz="3200">
                <a:solidFill>
                  <a:srgbClr val="000000"/>
                </a:solidFill>
                <a:latin typeface="Calibri" pitchFamily="34" charset="0"/>
                <a:cs typeface="Calibri" pitchFamily="34" charset="0"/>
              </a:rPr>
            </a:br>
            <a:r>
              <a:rPr lang="en-US" sz="3200">
                <a:solidFill>
                  <a:srgbClr val="000000"/>
                </a:solidFill>
                <a:latin typeface="Calibri" pitchFamily="34" charset="0"/>
                <a:cs typeface="Calibri" pitchFamily="34" charset="0"/>
              </a:rPr>
              <a:t>unify the economies of the </a:t>
            </a:r>
            <a:br>
              <a:rPr lang="en-US" sz="3200">
                <a:solidFill>
                  <a:srgbClr val="000000"/>
                </a:solidFill>
                <a:latin typeface="Calibri" pitchFamily="34" charset="0"/>
                <a:cs typeface="Calibri" pitchFamily="34" charset="0"/>
              </a:rPr>
            </a:br>
            <a:r>
              <a:rPr lang="en-US" sz="3200">
                <a:solidFill>
                  <a:srgbClr val="000000"/>
                </a:solidFill>
                <a:latin typeface="Calibri" pitchFamily="34" charset="0"/>
                <a:cs typeface="Calibri" pitchFamily="34" charset="0"/>
              </a:rPr>
              <a:t>North, South, and West</a:t>
            </a:r>
          </a:p>
        </p:txBody>
      </p:sp>
      <p:sp>
        <p:nvSpPr>
          <p:cNvPr id="7" name="Rectangle 6"/>
          <p:cNvSpPr>
            <a:spLocks noChangeArrowheads="1"/>
          </p:cNvSpPr>
          <p:nvPr/>
        </p:nvSpPr>
        <p:spPr bwMode="auto">
          <a:xfrm>
            <a:off x="4114800" y="3376613"/>
            <a:ext cx="4800600" cy="890587"/>
          </a:xfrm>
          <a:prstGeom prst="rect">
            <a:avLst/>
          </a:prstGeom>
          <a:solidFill>
            <a:srgbClr val="FFCCFF"/>
          </a:solidFill>
          <a:ln w="9525">
            <a:solidFill>
              <a:schemeClr val="tx1"/>
            </a:solidFill>
            <a:miter lim="800000"/>
            <a:headEnd/>
            <a:tailEnd/>
          </a:ln>
        </p:spPr>
        <p:txBody>
          <a:bodyPr>
            <a:spAutoFit/>
          </a:bodyPr>
          <a:lstStyle/>
          <a:p>
            <a:pPr algn="ctr" eaLnBrk="0" fontAlgn="base" hangingPunct="0">
              <a:lnSpc>
                <a:spcPct val="80000"/>
              </a:lnSpc>
              <a:spcBef>
                <a:spcPct val="0"/>
              </a:spcBef>
              <a:spcAft>
                <a:spcPct val="0"/>
              </a:spcAft>
            </a:pPr>
            <a:r>
              <a:rPr lang="en-US" sz="3200">
                <a:solidFill>
                  <a:srgbClr val="000000"/>
                </a:solidFill>
                <a:latin typeface="Calibri" pitchFamily="34" charset="0"/>
                <a:cs typeface="Calibri" pitchFamily="34" charset="0"/>
              </a:rPr>
              <a:t>Create a Second Bank of the United States</a:t>
            </a:r>
          </a:p>
        </p:txBody>
      </p:sp>
      <p:sp>
        <p:nvSpPr>
          <p:cNvPr id="8" name="Rectangle 7"/>
          <p:cNvSpPr>
            <a:spLocks noChangeArrowheads="1"/>
          </p:cNvSpPr>
          <p:nvPr/>
        </p:nvSpPr>
        <p:spPr bwMode="auto">
          <a:xfrm>
            <a:off x="4114800" y="5830888"/>
            <a:ext cx="4808538" cy="890587"/>
          </a:xfrm>
          <a:prstGeom prst="rect">
            <a:avLst/>
          </a:prstGeom>
          <a:solidFill>
            <a:srgbClr val="CCCCFF"/>
          </a:solidFill>
          <a:ln w="9525">
            <a:solidFill>
              <a:schemeClr val="tx1"/>
            </a:solidFill>
            <a:miter lim="800000"/>
            <a:headEnd/>
            <a:tailEnd/>
          </a:ln>
        </p:spPr>
        <p:txBody>
          <a:bodyPr>
            <a:spAutoFit/>
          </a:bodyPr>
          <a:lstStyle/>
          <a:p>
            <a:pPr algn="ctr" eaLnBrk="0" fontAlgn="base" hangingPunct="0">
              <a:lnSpc>
                <a:spcPct val="80000"/>
              </a:lnSpc>
              <a:spcBef>
                <a:spcPct val="0"/>
              </a:spcBef>
              <a:spcAft>
                <a:spcPct val="0"/>
              </a:spcAft>
            </a:pPr>
            <a:r>
              <a:rPr lang="en-US" sz="3200">
                <a:solidFill>
                  <a:srgbClr val="000000"/>
                </a:solidFill>
                <a:latin typeface="Calibri" pitchFamily="34" charset="0"/>
                <a:cs typeface="Calibri" pitchFamily="34" charset="0"/>
              </a:rPr>
              <a:t>Improve transportation with roads and canals</a:t>
            </a:r>
          </a:p>
        </p:txBody>
      </p:sp>
      <p:sp>
        <p:nvSpPr>
          <p:cNvPr id="12" name="Rectangle 11"/>
          <p:cNvSpPr>
            <a:spLocks noChangeArrowheads="1"/>
          </p:cNvSpPr>
          <p:nvPr/>
        </p:nvSpPr>
        <p:spPr bwMode="auto">
          <a:xfrm>
            <a:off x="4114800" y="4419600"/>
            <a:ext cx="4800600" cy="1284288"/>
          </a:xfrm>
          <a:prstGeom prst="rect">
            <a:avLst/>
          </a:prstGeom>
          <a:solidFill>
            <a:srgbClr val="FFFFCC"/>
          </a:solidFill>
          <a:ln w="9525">
            <a:solidFill>
              <a:schemeClr val="tx1"/>
            </a:solidFill>
            <a:miter lim="800000"/>
            <a:headEnd/>
            <a:tailEnd/>
          </a:ln>
        </p:spPr>
        <p:txBody>
          <a:bodyPr>
            <a:spAutoFit/>
          </a:bodyPr>
          <a:lstStyle/>
          <a:p>
            <a:pPr algn="ctr" eaLnBrk="0" fontAlgn="base" hangingPunct="0">
              <a:lnSpc>
                <a:spcPct val="80000"/>
              </a:lnSpc>
              <a:spcBef>
                <a:spcPct val="0"/>
              </a:spcBef>
              <a:spcAft>
                <a:spcPct val="0"/>
              </a:spcAft>
            </a:pPr>
            <a:r>
              <a:rPr lang="en-US" sz="3200">
                <a:solidFill>
                  <a:srgbClr val="000000"/>
                </a:solidFill>
                <a:latin typeface="Calibri" pitchFamily="34" charset="0"/>
                <a:cs typeface="Calibri" pitchFamily="34" charset="0"/>
              </a:rPr>
              <a:t>Create a tariff to encourage industry and limit British manufactured goods</a:t>
            </a:r>
          </a:p>
        </p:txBody>
      </p:sp>
      <p:pic>
        <p:nvPicPr>
          <p:cNvPr id="88066" name="Picture 2" descr="http://ansmagazine.com/files/Winter04/1981.17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4703763"/>
            <a:ext cx="4017962"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Rectangle 3"/>
          <p:cNvSpPr>
            <a:spLocks noChangeArrowheads="1"/>
          </p:cNvSpPr>
          <p:nvPr/>
        </p:nvSpPr>
        <p:spPr bwMode="auto">
          <a:xfrm>
            <a:off x="152400" y="152400"/>
            <a:ext cx="8839200" cy="879475"/>
          </a:xfrm>
          <a:prstGeom prst="rect">
            <a:avLst/>
          </a:prstGeom>
          <a:solidFill>
            <a:srgbClr val="CCECFF"/>
          </a:solidFill>
          <a:ln w="9525">
            <a:solidFill>
              <a:schemeClr val="tx1"/>
            </a:solidFill>
            <a:miter lim="800000"/>
            <a:headEnd/>
            <a:tailEnd/>
          </a:ln>
        </p:spPr>
        <p:txBody>
          <a:bodyPr>
            <a:spAutoFit/>
          </a:bodyPr>
          <a:lstStyle/>
          <a:p>
            <a:pPr algn="ctr" eaLnBrk="0" fontAlgn="base" hangingPunct="0">
              <a:lnSpc>
                <a:spcPct val="80000"/>
              </a:lnSpc>
              <a:spcBef>
                <a:spcPct val="0"/>
              </a:spcBef>
              <a:spcAft>
                <a:spcPct val="0"/>
              </a:spcAft>
            </a:pPr>
            <a:r>
              <a:rPr lang="en-US" sz="3200">
                <a:solidFill>
                  <a:srgbClr val="000000"/>
                </a:solidFill>
                <a:latin typeface="Calibri" pitchFamily="34" charset="0"/>
                <a:cs typeface="Calibri" pitchFamily="34" charset="0"/>
              </a:rPr>
              <a:t>Monroe and the Republicans in Congress promoted nationalism &amp; American unity in three ways:</a:t>
            </a:r>
          </a:p>
        </p:txBody>
      </p:sp>
    </p:spTree>
    <p:extLst>
      <p:ext uri="{BB962C8B-B14F-4D97-AF65-F5344CB8AC3E}">
        <p14:creationId xmlns:p14="http://schemas.microsoft.com/office/powerpoint/2010/main" val="132334937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88066"/>
                                        </p:tgtEl>
                                        <p:attrNameLst>
                                          <p:attrName>style.visibility</p:attrName>
                                        </p:attrNameLst>
                                      </p:cBhvr>
                                      <p:to>
                                        <p:strVal val="visible"/>
                                      </p:to>
                                    </p:set>
                                    <p:animEffect transition="in" filter="fade">
                                      <p:cBhvr>
                                        <p:cTn id="15" dur="500"/>
                                        <p:tgtEl>
                                          <p:spTgt spid="8806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t="1112" r="739"/>
          <a:stretch>
            <a:fillRect/>
          </a:stretch>
        </p:blipFill>
        <p:spPr bwMode="auto">
          <a:xfrm>
            <a:off x="1295400" y="466725"/>
            <a:ext cx="6478588" cy="638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5"/>
          <p:cNvSpPr txBox="1">
            <a:spLocks noChangeArrowheads="1"/>
          </p:cNvSpPr>
          <p:nvPr/>
        </p:nvSpPr>
        <p:spPr bwMode="auto">
          <a:xfrm>
            <a:off x="381000" y="34925"/>
            <a:ext cx="8305800" cy="889000"/>
          </a:xfrm>
          <a:prstGeom prst="rect">
            <a:avLst/>
          </a:prstGeom>
          <a:solidFill>
            <a:srgbClr val="CCCCFF"/>
          </a:solidFill>
          <a:ln w="12700">
            <a:solidFill>
              <a:schemeClr val="tx1"/>
            </a:solidFill>
            <a:miter lim="800000"/>
            <a:headEnd/>
            <a:tailEnd/>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0" fontAlgn="base" hangingPunct="0">
              <a:lnSpc>
                <a:spcPct val="80000"/>
              </a:lnSpc>
              <a:spcBef>
                <a:spcPct val="0"/>
              </a:spcBef>
              <a:spcAft>
                <a:spcPct val="0"/>
              </a:spcAft>
            </a:pPr>
            <a:r>
              <a:rPr lang="en-US" sz="3200">
                <a:solidFill>
                  <a:srgbClr val="000000"/>
                </a:solidFill>
                <a:latin typeface="Calibri" pitchFamily="34" charset="0"/>
                <a:cs typeface="Calibri" pitchFamily="34" charset="0"/>
              </a:rPr>
              <a:t>The American System allowed the USA to create </a:t>
            </a:r>
            <a:br>
              <a:rPr lang="en-US" sz="3200">
                <a:solidFill>
                  <a:srgbClr val="000000"/>
                </a:solidFill>
                <a:latin typeface="Calibri" pitchFamily="34" charset="0"/>
                <a:cs typeface="Calibri" pitchFamily="34" charset="0"/>
              </a:rPr>
            </a:br>
            <a:r>
              <a:rPr lang="en-US" sz="3200">
                <a:solidFill>
                  <a:srgbClr val="000000"/>
                </a:solidFill>
                <a:latin typeface="Calibri" pitchFamily="34" charset="0"/>
                <a:cs typeface="Calibri" pitchFamily="34" charset="0"/>
              </a:rPr>
              <a:t>a national market economy for the first time</a:t>
            </a:r>
          </a:p>
        </p:txBody>
      </p:sp>
      <p:sp>
        <p:nvSpPr>
          <p:cNvPr id="216070" name="AutoShape 6"/>
          <p:cNvSpPr>
            <a:spLocks noChangeArrowheads="1"/>
          </p:cNvSpPr>
          <p:nvPr/>
        </p:nvSpPr>
        <p:spPr bwMode="auto">
          <a:xfrm>
            <a:off x="76200" y="6000750"/>
            <a:ext cx="4673600" cy="762000"/>
          </a:xfrm>
          <a:prstGeom prst="wedgeRectCallout">
            <a:avLst>
              <a:gd name="adj1" fmla="val 37949"/>
              <a:gd name="adj2" fmla="val -108625"/>
            </a:avLst>
          </a:prstGeom>
          <a:solidFill>
            <a:srgbClr val="CCFFFF"/>
          </a:solidFill>
          <a:ln w="12700">
            <a:solidFill>
              <a:schemeClr val="tx1"/>
            </a:solidFill>
            <a:miter lim="800000"/>
            <a:headEnd/>
            <a:tailEnd/>
          </a:ln>
        </p:spPr>
        <p:txBody>
          <a:bodyPr/>
          <a:lstStyle/>
          <a:p>
            <a:pPr algn="ctr" eaLnBrk="0" fontAlgn="base" hangingPunct="0">
              <a:lnSpc>
                <a:spcPct val="80000"/>
              </a:lnSpc>
              <a:spcBef>
                <a:spcPct val="0"/>
              </a:spcBef>
              <a:spcAft>
                <a:spcPct val="0"/>
              </a:spcAft>
            </a:pPr>
            <a:r>
              <a:rPr lang="en-US" sz="3000">
                <a:solidFill>
                  <a:srgbClr val="000000"/>
                </a:solidFill>
                <a:latin typeface="Calibri" pitchFamily="34" charset="0"/>
                <a:cs typeface="Calibri" pitchFamily="34" charset="0"/>
              </a:rPr>
              <a:t>Southern cotton was used in northern textiles factories</a:t>
            </a:r>
          </a:p>
        </p:txBody>
      </p:sp>
      <p:sp>
        <p:nvSpPr>
          <p:cNvPr id="216071" name="AutoShape 7"/>
          <p:cNvSpPr>
            <a:spLocks noChangeArrowheads="1"/>
          </p:cNvSpPr>
          <p:nvPr/>
        </p:nvSpPr>
        <p:spPr bwMode="auto">
          <a:xfrm>
            <a:off x="6629400" y="2743200"/>
            <a:ext cx="2438400" cy="2971800"/>
          </a:xfrm>
          <a:prstGeom prst="wedgeRectCallout">
            <a:avLst>
              <a:gd name="adj1" fmla="val -46005"/>
              <a:gd name="adj2" fmla="val -81023"/>
            </a:avLst>
          </a:prstGeom>
          <a:solidFill>
            <a:srgbClr val="FFCCFF"/>
          </a:solidFill>
          <a:ln w="12700">
            <a:solidFill>
              <a:schemeClr val="tx1"/>
            </a:solidFill>
            <a:miter lim="800000"/>
            <a:headEnd/>
            <a:tailEnd/>
          </a:ln>
        </p:spPr>
        <p:txBody>
          <a:bodyPr/>
          <a:lstStyle/>
          <a:p>
            <a:pPr algn="ctr" eaLnBrk="0" fontAlgn="base" hangingPunct="0">
              <a:lnSpc>
                <a:spcPct val="80000"/>
              </a:lnSpc>
              <a:spcBef>
                <a:spcPct val="0"/>
              </a:spcBef>
              <a:spcAft>
                <a:spcPct val="0"/>
              </a:spcAft>
            </a:pPr>
            <a:r>
              <a:rPr lang="en-US" sz="3000">
                <a:solidFill>
                  <a:srgbClr val="000000"/>
                </a:solidFill>
                <a:latin typeface="Calibri" pitchFamily="34" charset="0"/>
                <a:cs typeface="Calibri" pitchFamily="34" charset="0"/>
              </a:rPr>
              <a:t>Northern factories made manufactured goods that were sold throughout the country</a:t>
            </a:r>
          </a:p>
        </p:txBody>
      </p:sp>
      <p:sp>
        <p:nvSpPr>
          <p:cNvPr id="216072" name="AutoShape 8"/>
          <p:cNvSpPr>
            <a:spLocks noChangeArrowheads="1"/>
          </p:cNvSpPr>
          <p:nvPr/>
        </p:nvSpPr>
        <p:spPr bwMode="auto">
          <a:xfrm>
            <a:off x="76200" y="990600"/>
            <a:ext cx="1981200" cy="2590800"/>
          </a:xfrm>
          <a:prstGeom prst="wedgeRectCallout">
            <a:avLst>
              <a:gd name="adj1" fmla="val 73366"/>
              <a:gd name="adj2" fmla="val 33255"/>
            </a:avLst>
          </a:prstGeom>
          <a:solidFill>
            <a:srgbClr val="FFCC99"/>
          </a:solidFill>
          <a:ln w="12700">
            <a:solidFill>
              <a:schemeClr val="tx1"/>
            </a:solidFill>
            <a:miter lim="800000"/>
            <a:headEnd/>
            <a:tailEnd/>
          </a:ln>
        </p:spPr>
        <p:txBody>
          <a:bodyPr/>
          <a:lstStyle/>
          <a:p>
            <a:pPr algn="ctr" eaLnBrk="0" fontAlgn="base" hangingPunct="0">
              <a:lnSpc>
                <a:spcPct val="80000"/>
              </a:lnSpc>
              <a:spcBef>
                <a:spcPct val="0"/>
              </a:spcBef>
              <a:spcAft>
                <a:spcPct val="0"/>
              </a:spcAft>
            </a:pPr>
            <a:r>
              <a:rPr lang="en-US" sz="3000">
                <a:solidFill>
                  <a:srgbClr val="000000"/>
                </a:solidFill>
                <a:latin typeface="Calibri" pitchFamily="34" charset="0"/>
                <a:cs typeface="Calibri" pitchFamily="34" charset="0"/>
              </a:rPr>
              <a:t>Western farms </a:t>
            </a:r>
            <a:br>
              <a:rPr lang="en-US" sz="3000">
                <a:solidFill>
                  <a:srgbClr val="000000"/>
                </a:solidFill>
                <a:latin typeface="Calibri" pitchFamily="34" charset="0"/>
                <a:cs typeface="Calibri" pitchFamily="34" charset="0"/>
              </a:rPr>
            </a:br>
            <a:r>
              <a:rPr lang="en-US" sz="3000">
                <a:solidFill>
                  <a:srgbClr val="000000"/>
                </a:solidFill>
                <a:latin typeface="Calibri" pitchFamily="34" charset="0"/>
                <a:cs typeface="Calibri" pitchFamily="34" charset="0"/>
              </a:rPr>
              <a:t>grew grains </a:t>
            </a:r>
          </a:p>
          <a:p>
            <a:pPr algn="ctr" eaLnBrk="0" fontAlgn="base" hangingPunct="0">
              <a:lnSpc>
                <a:spcPct val="80000"/>
              </a:lnSpc>
              <a:spcBef>
                <a:spcPct val="0"/>
              </a:spcBef>
              <a:spcAft>
                <a:spcPct val="0"/>
              </a:spcAft>
            </a:pPr>
            <a:r>
              <a:rPr lang="en-US" sz="3000">
                <a:solidFill>
                  <a:srgbClr val="000000"/>
                </a:solidFill>
                <a:latin typeface="Calibri" pitchFamily="34" charset="0"/>
                <a:cs typeface="Calibri" pitchFamily="34" charset="0"/>
              </a:rPr>
              <a:t>and raised livestock that fed the nation</a:t>
            </a:r>
          </a:p>
        </p:txBody>
      </p:sp>
    </p:spTree>
    <p:extLst>
      <p:ext uri="{BB962C8B-B14F-4D97-AF65-F5344CB8AC3E}">
        <p14:creationId xmlns:p14="http://schemas.microsoft.com/office/powerpoint/2010/main" val="2341523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6070"/>
                                        </p:tgtEl>
                                        <p:attrNameLst>
                                          <p:attrName>style.visibility</p:attrName>
                                        </p:attrNameLst>
                                      </p:cBhvr>
                                      <p:to>
                                        <p:strVal val="visible"/>
                                      </p:to>
                                    </p:set>
                                    <p:animEffect transition="in" filter="fade">
                                      <p:cBhvr>
                                        <p:cTn id="7" dur="500"/>
                                        <p:tgtEl>
                                          <p:spTgt spid="2160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6071"/>
                                        </p:tgtEl>
                                        <p:attrNameLst>
                                          <p:attrName>style.visibility</p:attrName>
                                        </p:attrNameLst>
                                      </p:cBhvr>
                                      <p:to>
                                        <p:strVal val="visible"/>
                                      </p:to>
                                    </p:set>
                                    <p:animEffect transition="in" filter="fade">
                                      <p:cBhvr>
                                        <p:cTn id="12" dur="500"/>
                                        <p:tgtEl>
                                          <p:spTgt spid="2160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6072"/>
                                        </p:tgtEl>
                                        <p:attrNameLst>
                                          <p:attrName>style.visibility</p:attrName>
                                        </p:attrNameLst>
                                      </p:cBhvr>
                                      <p:to>
                                        <p:strVal val="visible"/>
                                      </p:to>
                                    </p:set>
                                    <p:animEffect transition="in" filter="fade">
                                      <p:cBhvr>
                                        <p:cTn id="17" dur="500"/>
                                        <p:tgtEl>
                                          <p:spTgt spid="216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70" grpId="0" animBg="1"/>
      <p:bldP spid="216071" grpId="0" animBg="1"/>
      <p:bldP spid="21607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410200" y="914400"/>
            <a:ext cx="3657600" cy="1371600"/>
          </a:xfrm>
        </p:spPr>
        <p:txBody>
          <a:bodyPr/>
          <a:lstStyle/>
          <a:p>
            <a:pPr>
              <a:lnSpc>
                <a:spcPct val="80000"/>
              </a:lnSpc>
            </a:pPr>
            <a:r>
              <a:rPr lang="en-US" sz="3600" smtClean="0">
                <a:solidFill>
                  <a:srgbClr val="0000CC"/>
                </a:solidFill>
                <a:latin typeface="Calibri" pitchFamily="34" charset="0"/>
                <a:cs typeface="Calibri" pitchFamily="34" charset="0"/>
              </a:rPr>
              <a:t>Kentucky Congressman Henry Clay</a:t>
            </a:r>
          </a:p>
        </p:txBody>
      </p:sp>
      <p:sp>
        <p:nvSpPr>
          <p:cNvPr id="46083" name="Rectangle 3"/>
          <p:cNvSpPr>
            <a:spLocks noGrp="1" noChangeArrowheads="1"/>
          </p:cNvSpPr>
          <p:nvPr>
            <p:ph type="body" idx="1"/>
          </p:nvPr>
        </p:nvSpPr>
        <p:spPr>
          <a:xfrm>
            <a:off x="5334000" y="2362200"/>
            <a:ext cx="3733800" cy="1676400"/>
          </a:xfrm>
          <a:noFill/>
        </p:spPr>
        <p:txBody>
          <a:bodyPr/>
          <a:lstStyle/>
          <a:p>
            <a:pPr marL="0" indent="0" algn="ctr">
              <a:lnSpc>
                <a:spcPct val="80000"/>
              </a:lnSpc>
              <a:spcBef>
                <a:spcPct val="0"/>
              </a:spcBef>
              <a:buFont typeface="Arial" charset="0"/>
              <a:buNone/>
            </a:pPr>
            <a:r>
              <a:rPr lang="en-US" sz="3200" smtClean="0">
                <a:solidFill>
                  <a:srgbClr val="C00000"/>
                </a:solidFill>
                <a:latin typeface="Calibri" pitchFamily="34" charset="0"/>
                <a:cs typeface="Calibri" pitchFamily="34" charset="0"/>
              </a:rPr>
              <a:t>What aspects of </a:t>
            </a:r>
            <a:br>
              <a:rPr lang="en-US" sz="3200" smtClean="0">
                <a:solidFill>
                  <a:srgbClr val="C00000"/>
                </a:solidFill>
                <a:latin typeface="Calibri" pitchFamily="34" charset="0"/>
                <a:cs typeface="Calibri" pitchFamily="34" charset="0"/>
              </a:rPr>
            </a:br>
            <a:r>
              <a:rPr lang="en-US" sz="3200" smtClean="0">
                <a:solidFill>
                  <a:srgbClr val="C00000"/>
                </a:solidFill>
                <a:latin typeface="Calibri" pitchFamily="34" charset="0"/>
                <a:cs typeface="Calibri" pitchFamily="34" charset="0"/>
              </a:rPr>
              <a:t>this portrait reveal parts of Henry Clay’s “American System”? </a:t>
            </a:r>
          </a:p>
        </p:txBody>
      </p:sp>
      <p:pic>
        <p:nvPicPr>
          <p:cNvPr id="46084" name="Picture 5" descr="claycover"/>
          <p:cNvPicPr>
            <a:picLocks noChangeAspect="1" noChangeArrowheads="1"/>
          </p:cNvPicPr>
          <p:nvPr/>
        </p:nvPicPr>
        <p:blipFill>
          <a:blip r:embed="rId2">
            <a:extLst>
              <a:ext uri="{28A0092B-C50C-407E-A947-70E740481C1C}">
                <a14:useLocalDpi xmlns:a14="http://schemas.microsoft.com/office/drawing/2010/main" val="0"/>
              </a:ext>
            </a:extLst>
          </a:blip>
          <a:srcRect l="2686" t="15555" r="2692" b="2815"/>
          <a:stretch>
            <a:fillRect/>
          </a:stretch>
        </p:blipFill>
        <p:spPr bwMode="auto">
          <a:xfrm>
            <a:off x="152400" y="0"/>
            <a:ext cx="509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21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5"/>
          <p:cNvSpPr>
            <a:spLocks noChangeArrowheads="1"/>
          </p:cNvSpPr>
          <p:nvPr/>
        </p:nvSpPr>
        <p:spPr bwMode="auto">
          <a:xfrm>
            <a:off x="152400" y="76200"/>
            <a:ext cx="6172200" cy="1216025"/>
          </a:xfrm>
          <a:prstGeom prst="rect">
            <a:avLst/>
          </a:prstGeom>
          <a:solidFill>
            <a:srgbClr val="FFCCFF"/>
          </a:solidFill>
          <a:ln w="12700">
            <a:solidFill>
              <a:schemeClr val="tx1"/>
            </a:solidFill>
            <a:miter lim="800000"/>
            <a:headEnd/>
            <a:tailEnd/>
          </a:ln>
        </p:spPr>
        <p:txBody>
          <a:bodyPr>
            <a:spAutoFit/>
          </a:bodyPr>
          <a:lstStyle/>
          <a:p>
            <a:pPr algn="ctr" eaLnBrk="0" fontAlgn="base" hangingPunct="0">
              <a:lnSpc>
                <a:spcPct val="75000"/>
              </a:lnSpc>
              <a:spcBef>
                <a:spcPct val="0"/>
              </a:spcBef>
              <a:spcAft>
                <a:spcPct val="0"/>
              </a:spcAft>
            </a:pPr>
            <a:r>
              <a:rPr lang="en-US" sz="3200">
                <a:solidFill>
                  <a:srgbClr val="000000"/>
                </a:solidFill>
                <a:latin typeface="Calibri" pitchFamily="34" charset="0"/>
                <a:cs typeface="Calibri" pitchFamily="34" charset="0"/>
              </a:rPr>
              <a:t>Jefferson’s hand-picked successor, James Madison, won the </a:t>
            </a:r>
            <a:br>
              <a:rPr lang="en-US" sz="3200">
                <a:solidFill>
                  <a:srgbClr val="000000"/>
                </a:solidFill>
                <a:latin typeface="Calibri" pitchFamily="34" charset="0"/>
                <a:cs typeface="Calibri" pitchFamily="34" charset="0"/>
              </a:rPr>
            </a:br>
            <a:r>
              <a:rPr lang="en-US" sz="3200">
                <a:solidFill>
                  <a:srgbClr val="000000"/>
                </a:solidFill>
                <a:latin typeface="Calibri" pitchFamily="34" charset="0"/>
                <a:cs typeface="Calibri" pitchFamily="34" charset="0"/>
              </a:rPr>
              <a:t>presidency in 1808 &amp; 1812</a:t>
            </a:r>
          </a:p>
        </p:txBody>
      </p:sp>
      <p:pic>
        <p:nvPicPr>
          <p:cNvPr id="26627" name="Picture 2" descr="http://1.bp.blogspot.com/-QjEFDvsbpMg/TuJBJFi6aDI/AAAAAAAAJd8/MD4wDu5VbqU/s1600/James_Madison+president+1808.jpg"/>
          <p:cNvPicPr>
            <a:picLocks noChangeAspect="1" noChangeArrowheads="1"/>
          </p:cNvPicPr>
          <p:nvPr/>
        </p:nvPicPr>
        <p:blipFill>
          <a:blip r:embed="rId2">
            <a:extLst>
              <a:ext uri="{28A0092B-C50C-407E-A947-70E740481C1C}">
                <a14:useLocalDpi xmlns:a14="http://schemas.microsoft.com/office/drawing/2010/main" val="0"/>
              </a:ext>
            </a:extLst>
          </a:blip>
          <a:srcRect l="16731" t="11781" r="16110" b="24527"/>
          <a:stretch>
            <a:fillRect/>
          </a:stretch>
        </p:blipFill>
        <p:spPr bwMode="auto">
          <a:xfrm>
            <a:off x="6477000" y="76200"/>
            <a:ext cx="25098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10" descr="ElectoralCollege1812-Large"/>
          <p:cNvPicPr>
            <a:picLocks noChangeAspect="1" noChangeArrowheads="1"/>
          </p:cNvPicPr>
          <p:nvPr/>
        </p:nvPicPr>
        <p:blipFill>
          <a:blip r:embed="rId3">
            <a:extLst>
              <a:ext uri="{28A0092B-C50C-407E-A947-70E740481C1C}">
                <a14:useLocalDpi xmlns:a14="http://schemas.microsoft.com/office/drawing/2010/main" val="0"/>
              </a:ext>
            </a:extLst>
          </a:blip>
          <a:srcRect l="16811" t="3044" r="-111" b="-3044"/>
          <a:stretch>
            <a:fillRect/>
          </a:stretch>
        </p:blipFill>
        <p:spPr bwMode="auto">
          <a:xfrm>
            <a:off x="4632325" y="3048000"/>
            <a:ext cx="45116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26629" name="Picture 6" descr="ElectoralCollege1808-Large"/>
          <p:cNvPicPr>
            <a:picLocks noChangeAspect="1" noChangeArrowheads="1"/>
          </p:cNvPicPr>
          <p:nvPr/>
        </p:nvPicPr>
        <p:blipFill>
          <a:blip r:embed="rId4">
            <a:extLst>
              <a:ext uri="{28A0092B-C50C-407E-A947-70E740481C1C}">
                <a14:useLocalDpi xmlns:a14="http://schemas.microsoft.com/office/drawing/2010/main" val="0"/>
              </a:ext>
            </a:extLst>
          </a:blip>
          <a:srcRect l="16838" t="2863"/>
          <a:stretch>
            <a:fillRect/>
          </a:stretch>
        </p:blipFill>
        <p:spPr bwMode="auto">
          <a:xfrm>
            <a:off x="0" y="3051175"/>
            <a:ext cx="4491038"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6630" name="Rectangle 13"/>
          <p:cNvSpPr>
            <a:spLocks noChangeArrowheads="1"/>
          </p:cNvSpPr>
          <p:nvPr/>
        </p:nvSpPr>
        <p:spPr bwMode="auto">
          <a:xfrm>
            <a:off x="152400" y="1385888"/>
            <a:ext cx="6172200" cy="1585912"/>
          </a:xfrm>
          <a:prstGeom prst="rect">
            <a:avLst/>
          </a:prstGeom>
          <a:solidFill>
            <a:srgbClr val="CCFFCC"/>
          </a:solidFill>
          <a:ln w="12700">
            <a:solidFill>
              <a:schemeClr val="tx1"/>
            </a:solidFill>
            <a:miter lim="800000"/>
            <a:headEnd/>
            <a:tailEnd/>
          </a:ln>
        </p:spPr>
        <p:txBody>
          <a:bodyPr>
            <a:spAutoFit/>
          </a:bodyPr>
          <a:lstStyle/>
          <a:p>
            <a:pPr marL="0" lvl="1" algn="ctr" eaLnBrk="0" fontAlgn="base" hangingPunct="0">
              <a:lnSpc>
                <a:spcPct val="75000"/>
              </a:lnSpc>
              <a:spcBef>
                <a:spcPct val="0"/>
              </a:spcBef>
              <a:spcAft>
                <a:spcPct val="0"/>
              </a:spcAft>
            </a:pPr>
            <a:r>
              <a:rPr lang="en-US" sz="3200">
                <a:solidFill>
                  <a:srgbClr val="000000"/>
                </a:solidFill>
                <a:latin typeface="Calibri" pitchFamily="34" charset="0"/>
                <a:cs typeface="Calibri" pitchFamily="34" charset="0"/>
              </a:rPr>
              <a:t>Madison was well-qualified: He was the architect of the Constitution, served in Congress, &amp; served as Jefferson’s Secretary of State</a:t>
            </a:r>
          </a:p>
        </p:txBody>
      </p:sp>
    </p:spTree>
    <p:extLst>
      <p:ext uri="{BB962C8B-B14F-4D97-AF65-F5344CB8AC3E}">
        <p14:creationId xmlns:p14="http://schemas.microsoft.com/office/powerpoint/2010/main" val="616169047"/>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304800" y="152400"/>
            <a:ext cx="8610600" cy="890588"/>
          </a:xfrm>
          <a:prstGeom prst="rect">
            <a:avLst/>
          </a:prstGeom>
          <a:solidFill>
            <a:srgbClr val="CCECFF"/>
          </a:solidFill>
          <a:ln w="9525">
            <a:solidFill>
              <a:schemeClr val="tx1"/>
            </a:solidFill>
            <a:miter lim="800000"/>
            <a:headEnd/>
            <a:tailEnd/>
          </a:ln>
        </p:spPr>
        <p:txBody>
          <a:bodyPr>
            <a:spAutoFit/>
          </a:bodyPr>
          <a:lstStyle/>
          <a:p>
            <a:pPr algn="ctr" eaLnBrk="0" fontAlgn="base" hangingPunct="0">
              <a:lnSpc>
                <a:spcPct val="80000"/>
              </a:lnSpc>
              <a:spcBef>
                <a:spcPct val="0"/>
              </a:spcBef>
              <a:spcAft>
                <a:spcPct val="0"/>
              </a:spcAft>
            </a:pPr>
            <a:r>
              <a:rPr lang="en-US" sz="3200">
                <a:solidFill>
                  <a:srgbClr val="000000"/>
                </a:solidFill>
                <a:latin typeface="Calibri" pitchFamily="34" charset="0"/>
                <a:cs typeface="Calibri" pitchFamily="34" charset="0"/>
              </a:rPr>
              <a:t>Monroe &amp; the Republicans in Congress promoted nationalism &amp; American unity in three ways:</a:t>
            </a:r>
          </a:p>
        </p:txBody>
      </p:sp>
      <p:sp>
        <p:nvSpPr>
          <p:cNvPr id="5" name="Rectangle 4"/>
          <p:cNvSpPr>
            <a:spLocks noChangeArrowheads="1"/>
          </p:cNvSpPr>
          <p:nvPr/>
        </p:nvSpPr>
        <p:spPr bwMode="auto">
          <a:xfrm>
            <a:off x="76200" y="1066800"/>
            <a:ext cx="35052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lnSpc>
                <a:spcPct val="80000"/>
              </a:lnSpc>
              <a:spcBef>
                <a:spcPct val="10000"/>
              </a:spcBef>
              <a:spcAft>
                <a:spcPct val="0"/>
              </a:spcAft>
            </a:pPr>
            <a:r>
              <a:rPr lang="en-US" sz="3100" u="sng">
                <a:solidFill>
                  <a:srgbClr val="CC0000"/>
                </a:solidFill>
                <a:latin typeface="Calibri" pitchFamily="34" charset="0"/>
                <a:cs typeface="Calibri" pitchFamily="34" charset="0"/>
              </a:rPr>
              <a:t>Government</a:t>
            </a:r>
            <a:r>
              <a:rPr lang="en-US" sz="3100">
                <a:solidFill>
                  <a:srgbClr val="CC0000"/>
                </a:solidFill>
                <a:latin typeface="Calibri" pitchFamily="34" charset="0"/>
                <a:cs typeface="Calibri" pitchFamily="34" charset="0"/>
              </a:rPr>
              <a:t>: Increase the power of the national gov’t over the states</a:t>
            </a:r>
          </a:p>
        </p:txBody>
      </p:sp>
      <p:sp>
        <p:nvSpPr>
          <p:cNvPr id="10" name="Rectangle 9"/>
          <p:cNvSpPr>
            <a:spLocks noChangeArrowheads="1"/>
          </p:cNvSpPr>
          <p:nvPr/>
        </p:nvSpPr>
        <p:spPr bwMode="auto">
          <a:xfrm>
            <a:off x="76200" y="2667000"/>
            <a:ext cx="35052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lnSpc>
                <a:spcPct val="80000"/>
              </a:lnSpc>
              <a:spcBef>
                <a:spcPct val="0"/>
              </a:spcBef>
              <a:spcAft>
                <a:spcPct val="0"/>
              </a:spcAft>
            </a:pPr>
            <a:r>
              <a:rPr lang="en-US" sz="3100" u="sng">
                <a:solidFill>
                  <a:srgbClr val="0000CC"/>
                </a:solidFill>
                <a:latin typeface="Calibri" pitchFamily="34" charset="0"/>
                <a:cs typeface="Calibri" pitchFamily="34" charset="0"/>
              </a:rPr>
              <a:t>Economy</a:t>
            </a:r>
            <a:r>
              <a:rPr lang="en-US" sz="3100">
                <a:solidFill>
                  <a:srgbClr val="0000CC"/>
                </a:solidFill>
                <a:latin typeface="Calibri" pitchFamily="34" charset="0"/>
                <a:cs typeface="Calibri" pitchFamily="34" charset="0"/>
              </a:rPr>
              <a:t>: Encourage industry and transportation to link the South, North, and West</a:t>
            </a:r>
          </a:p>
        </p:txBody>
      </p:sp>
      <p:sp>
        <p:nvSpPr>
          <p:cNvPr id="47109" name="Rectangle 10"/>
          <p:cNvSpPr>
            <a:spLocks noChangeArrowheads="1"/>
          </p:cNvSpPr>
          <p:nvPr/>
        </p:nvSpPr>
        <p:spPr bwMode="auto">
          <a:xfrm>
            <a:off x="76200" y="4724400"/>
            <a:ext cx="35052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lnSpc>
                <a:spcPct val="80000"/>
              </a:lnSpc>
              <a:spcBef>
                <a:spcPct val="0"/>
              </a:spcBef>
              <a:spcAft>
                <a:spcPct val="0"/>
              </a:spcAft>
            </a:pPr>
            <a:r>
              <a:rPr lang="en-US" sz="3100" u="sng">
                <a:solidFill>
                  <a:srgbClr val="660066"/>
                </a:solidFill>
                <a:latin typeface="Calibri" pitchFamily="34" charset="0"/>
                <a:cs typeface="Calibri" pitchFamily="34" charset="0"/>
              </a:rPr>
              <a:t>Foreign Policy</a:t>
            </a:r>
            <a:r>
              <a:rPr lang="en-US" sz="3100">
                <a:solidFill>
                  <a:srgbClr val="660066"/>
                </a:solidFill>
                <a:latin typeface="Calibri" pitchFamily="34" charset="0"/>
                <a:cs typeface="Calibri" pitchFamily="34" charset="0"/>
              </a:rPr>
              <a:t>: Expanding America’s borders and increasing America’s role in world affairs </a:t>
            </a:r>
          </a:p>
        </p:txBody>
      </p:sp>
      <p:sp>
        <p:nvSpPr>
          <p:cNvPr id="6" name="Rectangle 5"/>
          <p:cNvSpPr>
            <a:spLocks noChangeArrowheads="1"/>
          </p:cNvSpPr>
          <p:nvPr/>
        </p:nvSpPr>
        <p:spPr bwMode="auto">
          <a:xfrm>
            <a:off x="3581400" y="1147763"/>
            <a:ext cx="5486400" cy="1677987"/>
          </a:xfrm>
          <a:prstGeom prst="rect">
            <a:avLst/>
          </a:prstGeom>
          <a:solidFill>
            <a:srgbClr val="FFCCFF"/>
          </a:solidFill>
          <a:ln w="9525">
            <a:solidFill>
              <a:schemeClr val="tx1"/>
            </a:solidFill>
            <a:miter lim="800000"/>
            <a:headEnd/>
            <a:tailEnd/>
          </a:ln>
        </p:spPr>
        <p:txBody>
          <a:bodyPr>
            <a:spAutoFit/>
          </a:bodyPr>
          <a:lstStyle/>
          <a:p>
            <a:pPr algn="ctr" eaLnBrk="0" fontAlgn="base" hangingPunct="0">
              <a:lnSpc>
                <a:spcPct val="80000"/>
              </a:lnSpc>
              <a:spcBef>
                <a:spcPct val="0"/>
              </a:spcBef>
              <a:spcAft>
                <a:spcPct val="0"/>
              </a:spcAft>
              <a:buSzPct val="90000"/>
              <a:buFont typeface="Arial" charset="0"/>
              <a:buNone/>
            </a:pPr>
            <a:r>
              <a:rPr kumimoji="1" lang="en-US" sz="3200">
                <a:solidFill>
                  <a:srgbClr val="000000"/>
                </a:solidFill>
                <a:latin typeface="Calibri" pitchFamily="34" charset="0"/>
                <a:cs typeface="Calibri" pitchFamily="34" charset="0"/>
              </a:rPr>
              <a:t>After the War of 1812, Americans flooded  into the West; By 1840 over </a:t>
            </a:r>
            <a:r>
              <a:rPr kumimoji="1" lang="en-US" sz="3200" baseline="16000">
                <a:solidFill>
                  <a:srgbClr val="000000"/>
                </a:solidFill>
                <a:latin typeface="Calibri" pitchFamily="34" charset="0"/>
                <a:cs typeface="Calibri" pitchFamily="34" charset="0"/>
              </a:rPr>
              <a:t>1</a:t>
            </a:r>
            <a:r>
              <a:rPr kumimoji="1" lang="en-US" sz="3200">
                <a:solidFill>
                  <a:srgbClr val="000000"/>
                </a:solidFill>
                <a:latin typeface="Calibri" pitchFamily="34" charset="0"/>
                <a:cs typeface="Calibri" pitchFamily="34" charset="0"/>
              </a:rPr>
              <a:t>/</a:t>
            </a:r>
            <a:r>
              <a:rPr kumimoji="1" lang="en-US" sz="3200" baseline="-6000">
                <a:solidFill>
                  <a:srgbClr val="000000"/>
                </a:solidFill>
                <a:latin typeface="Calibri" pitchFamily="34" charset="0"/>
                <a:cs typeface="Calibri" pitchFamily="34" charset="0"/>
              </a:rPr>
              <a:t>3</a:t>
            </a:r>
            <a:r>
              <a:rPr kumimoji="1" lang="en-US" sz="3200">
                <a:solidFill>
                  <a:srgbClr val="000000"/>
                </a:solidFill>
                <a:latin typeface="Calibri" pitchFamily="34" charset="0"/>
                <a:cs typeface="Calibri" pitchFamily="34" charset="0"/>
              </a:rPr>
              <a:t> of the population lived in the West</a:t>
            </a:r>
          </a:p>
        </p:txBody>
      </p:sp>
      <p:pic>
        <p:nvPicPr>
          <p:cNvPr id="12" name="Picture 4" descr="United_States_1819-12-18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895600"/>
            <a:ext cx="563880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
          <p:cNvSpPr>
            <a:spLocks noChangeArrowheads="1"/>
          </p:cNvSpPr>
          <p:nvPr/>
        </p:nvSpPr>
        <p:spPr bwMode="auto">
          <a:xfrm>
            <a:off x="152400" y="1163638"/>
            <a:ext cx="3352800" cy="1274762"/>
          </a:xfrm>
          <a:prstGeom prst="rect">
            <a:avLst/>
          </a:prstGeom>
          <a:solidFill>
            <a:srgbClr val="CCFFCC"/>
          </a:solidFill>
          <a:ln w="12700">
            <a:solidFill>
              <a:schemeClr val="tx1"/>
            </a:solidFill>
            <a:miter lim="800000"/>
            <a:headEnd/>
            <a:tailEnd/>
          </a:ln>
        </p:spPr>
        <p:txBody>
          <a:bodyPr>
            <a:spAutoFit/>
          </a:bodyPr>
          <a:lstStyle/>
          <a:p>
            <a:pPr algn="ctr" eaLnBrk="0" fontAlgn="base" hangingPunct="0">
              <a:lnSpc>
                <a:spcPct val="80000"/>
              </a:lnSpc>
              <a:spcBef>
                <a:spcPct val="0"/>
              </a:spcBef>
              <a:spcAft>
                <a:spcPct val="0"/>
              </a:spcAft>
            </a:pPr>
            <a:r>
              <a:rPr kumimoji="1" lang="en-US" sz="3200">
                <a:solidFill>
                  <a:srgbClr val="000000"/>
                </a:solidFill>
                <a:latin typeface="Calibri" pitchFamily="34" charset="0"/>
                <a:cs typeface="Calibri" pitchFamily="34" charset="0"/>
              </a:rPr>
              <a:t>Congress quickly admitted 5 new states to the Union</a:t>
            </a:r>
          </a:p>
        </p:txBody>
      </p:sp>
      <p:sp>
        <p:nvSpPr>
          <p:cNvPr id="15" name="AutoShape 7"/>
          <p:cNvSpPr>
            <a:spLocks noChangeArrowheads="1"/>
          </p:cNvSpPr>
          <p:nvPr/>
        </p:nvSpPr>
        <p:spPr bwMode="auto">
          <a:xfrm>
            <a:off x="3581400" y="2901950"/>
            <a:ext cx="2743200" cy="466725"/>
          </a:xfrm>
          <a:prstGeom prst="wedgeRectCallout">
            <a:avLst>
              <a:gd name="adj1" fmla="val 86972"/>
              <a:gd name="adj2" fmla="val 268227"/>
            </a:avLst>
          </a:prstGeom>
          <a:solidFill>
            <a:srgbClr val="FFCC99"/>
          </a:solidFill>
          <a:ln w="12700">
            <a:solidFill>
              <a:schemeClr val="tx1"/>
            </a:solidFill>
            <a:miter lim="800000"/>
            <a:headEnd/>
            <a:tailEnd/>
          </a:ln>
        </p:spPr>
        <p:txBody>
          <a:bodyPr/>
          <a:lstStyle/>
          <a:p>
            <a:pPr algn="ctr" eaLnBrk="0" fontAlgn="base" hangingPunct="0">
              <a:lnSpc>
                <a:spcPct val="80000"/>
              </a:lnSpc>
              <a:spcBef>
                <a:spcPct val="0"/>
              </a:spcBef>
              <a:spcAft>
                <a:spcPct val="0"/>
              </a:spcAft>
            </a:pPr>
            <a:r>
              <a:rPr kumimoji="1" lang="en-US" sz="3000">
                <a:solidFill>
                  <a:srgbClr val="000000"/>
                </a:solidFill>
                <a:latin typeface="Calibri" pitchFamily="34" charset="0"/>
                <a:cs typeface="Calibri" pitchFamily="34" charset="0"/>
              </a:rPr>
              <a:t>Indiana (1816)</a:t>
            </a:r>
          </a:p>
        </p:txBody>
      </p:sp>
      <p:sp>
        <p:nvSpPr>
          <p:cNvPr id="16" name="AutoShape 8"/>
          <p:cNvSpPr>
            <a:spLocks noChangeArrowheads="1"/>
          </p:cNvSpPr>
          <p:nvPr/>
        </p:nvSpPr>
        <p:spPr bwMode="auto">
          <a:xfrm>
            <a:off x="3592513" y="4570413"/>
            <a:ext cx="2971800" cy="468312"/>
          </a:xfrm>
          <a:prstGeom prst="wedgeRectCallout">
            <a:avLst>
              <a:gd name="adj1" fmla="val 65329"/>
              <a:gd name="adj2" fmla="val 110102"/>
            </a:avLst>
          </a:prstGeom>
          <a:solidFill>
            <a:srgbClr val="CCFFFF"/>
          </a:solidFill>
          <a:ln w="12700">
            <a:solidFill>
              <a:schemeClr val="tx1"/>
            </a:solidFill>
            <a:miter lim="800000"/>
            <a:headEnd/>
            <a:tailEnd/>
          </a:ln>
        </p:spPr>
        <p:txBody>
          <a:bodyPr/>
          <a:lstStyle/>
          <a:p>
            <a:pPr algn="ctr" eaLnBrk="0" fontAlgn="base" hangingPunct="0">
              <a:lnSpc>
                <a:spcPct val="80000"/>
              </a:lnSpc>
              <a:spcBef>
                <a:spcPct val="0"/>
              </a:spcBef>
              <a:spcAft>
                <a:spcPct val="0"/>
              </a:spcAft>
            </a:pPr>
            <a:r>
              <a:rPr kumimoji="1" lang="en-US" sz="3000">
                <a:solidFill>
                  <a:srgbClr val="000000"/>
                </a:solidFill>
                <a:latin typeface="Calibri" pitchFamily="34" charset="0"/>
                <a:cs typeface="Calibri" pitchFamily="34" charset="0"/>
              </a:rPr>
              <a:t>Mississippi (1817)</a:t>
            </a:r>
          </a:p>
        </p:txBody>
      </p:sp>
      <p:sp>
        <p:nvSpPr>
          <p:cNvPr id="17" name="AutoShape 9"/>
          <p:cNvSpPr>
            <a:spLocks noChangeArrowheads="1"/>
          </p:cNvSpPr>
          <p:nvPr/>
        </p:nvSpPr>
        <p:spPr bwMode="auto">
          <a:xfrm>
            <a:off x="3581400" y="3438525"/>
            <a:ext cx="2743200" cy="468313"/>
          </a:xfrm>
          <a:prstGeom prst="wedgeRectCallout">
            <a:avLst>
              <a:gd name="adj1" fmla="val 86620"/>
              <a:gd name="adj2" fmla="val 155722"/>
            </a:avLst>
          </a:prstGeom>
          <a:solidFill>
            <a:srgbClr val="FFCCFF"/>
          </a:solidFill>
          <a:ln w="12700">
            <a:solidFill>
              <a:schemeClr val="tx1"/>
            </a:solidFill>
            <a:miter lim="800000"/>
            <a:headEnd/>
            <a:tailEnd/>
          </a:ln>
        </p:spPr>
        <p:txBody>
          <a:bodyPr/>
          <a:lstStyle/>
          <a:p>
            <a:pPr algn="ctr" eaLnBrk="0" fontAlgn="base" hangingPunct="0">
              <a:lnSpc>
                <a:spcPct val="80000"/>
              </a:lnSpc>
              <a:spcBef>
                <a:spcPct val="0"/>
              </a:spcBef>
              <a:spcAft>
                <a:spcPct val="0"/>
              </a:spcAft>
            </a:pPr>
            <a:r>
              <a:rPr kumimoji="1" lang="en-US" sz="3000">
                <a:solidFill>
                  <a:srgbClr val="000000"/>
                </a:solidFill>
                <a:latin typeface="Calibri" pitchFamily="34" charset="0"/>
                <a:cs typeface="Calibri" pitchFamily="34" charset="0"/>
              </a:rPr>
              <a:t>Illinois (1818)</a:t>
            </a:r>
          </a:p>
        </p:txBody>
      </p:sp>
      <p:sp>
        <p:nvSpPr>
          <p:cNvPr id="18" name="AutoShape 10"/>
          <p:cNvSpPr>
            <a:spLocks noChangeArrowheads="1"/>
          </p:cNvSpPr>
          <p:nvPr/>
        </p:nvSpPr>
        <p:spPr bwMode="auto">
          <a:xfrm>
            <a:off x="3592513" y="4027488"/>
            <a:ext cx="2732087" cy="468312"/>
          </a:xfrm>
          <a:prstGeom prst="wedgeRectCallout">
            <a:avLst>
              <a:gd name="adj1" fmla="val 115185"/>
              <a:gd name="adj2" fmla="val 113097"/>
            </a:avLst>
          </a:prstGeom>
          <a:solidFill>
            <a:srgbClr val="CCCCFF"/>
          </a:solidFill>
          <a:ln w="12700">
            <a:solidFill>
              <a:schemeClr val="tx1"/>
            </a:solidFill>
            <a:miter lim="800000"/>
            <a:headEnd/>
            <a:tailEnd/>
          </a:ln>
        </p:spPr>
        <p:txBody>
          <a:bodyPr/>
          <a:lstStyle/>
          <a:p>
            <a:pPr algn="ctr" eaLnBrk="0" fontAlgn="base" hangingPunct="0">
              <a:lnSpc>
                <a:spcPct val="80000"/>
              </a:lnSpc>
              <a:spcBef>
                <a:spcPct val="0"/>
              </a:spcBef>
              <a:spcAft>
                <a:spcPct val="0"/>
              </a:spcAft>
            </a:pPr>
            <a:r>
              <a:rPr kumimoji="1" lang="en-US" sz="3000">
                <a:solidFill>
                  <a:srgbClr val="000000"/>
                </a:solidFill>
                <a:latin typeface="Calibri" pitchFamily="34" charset="0"/>
                <a:cs typeface="Calibri" pitchFamily="34" charset="0"/>
              </a:rPr>
              <a:t>Alabama (1819)</a:t>
            </a:r>
          </a:p>
        </p:txBody>
      </p:sp>
      <p:sp>
        <p:nvSpPr>
          <p:cNvPr id="19" name="AutoShape 6"/>
          <p:cNvSpPr>
            <a:spLocks noChangeArrowheads="1"/>
          </p:cNvSpPr>
          <p:nvPr/>
        </p:nvSpPr>
        <p:spPr bwMode="auto">
          <a:xfrm>
            <a:off x="3592513" y="5189538"/>
            <a:ext cx="2938462" cy="468312"/>
          </a:xfrm>
          <a:prstGeom prst="wedgeRectCallout">
            <a:avLst>
              <a:gd name="adj1" fmla="val 57676"/>
              <a:gd name="adj2" fmla="val 30690"/>
            </a:avLst>
          </a:prstGeom>
          <a:solidFill>
            <a:srgbClr val="FFFF99"/>
          </a:solidFill>
          <a:ln w="12700">
            <a:solidFill>
              <a:schemeClr val="tx1"/>
            </a:solidFill>
            <a:miter lim="800000"/>
            <a:headEnd/>
            <a:tailEnd/>
          </a:ln>
        </p:spPr>
        <p:txBody>
          <a:bodyPr/>
          <a:lstStyle/>
          <a:p>
            <a:pPr algn="ctr" eaLnBrk="0" fontAlgn="base" hangingPunct="0">
              <a:lnSpc>
                <a:spcPct val="80000"/>
              </a:lnSpc>
              <a:spcBef>
                <a:spcPct val="0"/>
              </a:spcBef>
              <a:spcAft>
                <a:spcPct val="0"/>
              </a:spcAft>
            </a:pPr>
            <a:r>
              <a:rPr kumimoji="1" lang="en-US" sz="3000">
                <a:solidFill>
                  <a:srgbClr val="000000"/>
                </a:solidFill>
                <a:latin typeface="Calibri" pitchFamily="34" charset="0"/>
                <a:cs typeface="Calibri" pitchFamily="34" charset="0"/>
              </a:rPr>
              <a:t>Louisiana (1812)</a:t>
            </a:r>
          </a:p>
        </p:txBody>
      </p:sp>
      <p:sp>
        <p:nvSpPr>
          <p:cNvPr id="20" name="Rectangle 12"/>
          <p:cNvSpPr>
            <a:spLocks noChangeArrowheads="1"/>
          </p:cNvSpPr>
          <p:nvPr/>
        </p:nvSpPr>
        <p:spPr bwMode="auto">
          <a:xfrm>
            <a:off x="146050" y="2524125"/>
            <a:ext cx="3359150" cy="2062163"/>
          </a:xfrm>
          <a:prstGeom prst="rect">
            <a:avLst/>
          </a:prstGeom>
          <a:solidFill>
            <a:srgbClr val="FFFFCC"/>
          </a:solidFill>
          <a:ln w="12700">
            <a:solidFill>
              <a:schemeClr val="tx1"/>
            </a:solidFill>
            <a:miter lim="800000"/>
            <a:headEnd/>
            <a:tailEnd/>
          </a:ln>
        </p:spPr>
        <p:txBody>
          <a:bodyPr>
            <a:spAutoFit/>
          </a:bodyPr>
          <a:lstStyle/>
          <a:p>
            <a:pPr algn="ctr" eaLnBrk="0" fontAlgn="base" hangingPunct="0">
              <a:lnSpc>
                <a:spcPct val="80000"/>
              </a:lnSpc>
              <a:spcBef>
                <a:spcPct val="0"/>
              </a:spcBef>
              <a:spcAft>
                <a:spcPct val="0"/>
              </a:spcAft>
              <a:buSzPct val="90000"/>
              <a:buFont typeface="Arial" charset="0"/>
              <a:buNone/>
            </a:pPr>
            <a:r>
              <a:rPr kumimoji="1" lang="en-US" sz="3200">
                <a:solidFill>
                  <a:srgbClr val="000000"/>
                </a:solidFill>
                <a:latin typeface="Calibri" pitchFamily="34" charset="0"/>
                <a:cs typeface="Calibri" pitchFamily="34" charset="0"/>
              </a:rPr>
              <a:t>Economic and territorial growth created a need to settle America’s national borders</a:t>
            </a:r>
          </a:p>
        </p:txBody>
      </p:sp>
    </p:spTree>
    <p:extLst>
      <p:ext uri="{BB962C8B-B14F-4D97-AF65-F5344CB8AC3E}">
        <p14:creationId xmlns:p14="http://schemas.microsoft.com/office/powerpoint/2010/main" val="150778482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0"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par>
                          <p:cTn id="25" fill="hold" nodeType="afterGroup">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nodeType="afterGroup">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par>
                          <p:cTn id="33" fill="hold" nodeType="afterGroup">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par>
                          <p:cTn id="37" fill="hold" nodeType="afterGroup">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xit" presetSubtype="0" fill="hold" grpId="1" nodeType="clickEffect">
                                  <p:stCondLst>
                                    <p:cond delay="0"/>
                                  </p:stCondLst>
                                  <p:childTnLst>
                                    <p:animEffect transition="out" filter="fade">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5"/>
                                        </p:tgtEl>
                                      </p:cBhvr>
                                    </p:animEffect>
                                    <p:set>
                                      <p:cBhvr>
                                        <p:cTn id="48" dur="1" fill="hold">
                                          <p:stCondLst>
                                            <p:cond delay="499"/>
                                          </p:stCondLst>
                                        </p:cTn>
                                        <p:tgtEl>
                                          <p:spTgt spid="15"/>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6"/>
                                        </p:tgtEl>
                                      </p:cBhvr>
                                    </p:animEffect>
                                    <p:set>
                                      <p:cBhvr>
                                        <p:cTn id="51" dur="1" fill="hold">
                                          <p:stCondLst>
                                            <p:cond delay="499"/>
                                          </p:stCondLst>
                                        </p:cTn>
                                        <p:tgtEl>
                                          <p:spTgt spid="16"/>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7"/>
                                        </p:tgtEl>
                                      </p:cBhvr>
                                    </p:animEffect>
                                    <p:set>
                                      <p:cBhvr>
                                        <p:cTn id="54" dur="1" fill="hold">
                                          <p:stCondLst>
                                            <p:cond delay="499"/>
                                          </p:stCondLst>
                                        </p:cTn>
                                        <p:tgtEl>
                                          <p:spTgt spid="17"/>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8"/>
                                        </p:tgtEl>
                                      </p:cBhvr>
                                    </p:animEffect>
                                    <p:set>
                                      <p:cBhvr>
                                        <p:cTn id="57" dur="1" fill="hold">
                                          <p:stCondLst>
                                            <p:cond delay="499"/>
                                          </p:stCondLst>
                                        </p:cTn>
                                        <p:tgtEl>
                                          <p:spTgt spid="18"/>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6" grpId="0" animBg="1"/>
      <p:bldP spid="13" grpId="0"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0" name="Picture 4" descr="23106"/>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t="4709" b="11285"/>
          <a:stretch>
            <a:fillRect/>
          </a:stretch>
        </p:blipFill>
        <p:spPr>
          <a:xfrm>
            <a:off x="76200" y="1487488"/>
            <a:ext cx="8991600" cy="5294312"/>
          </a:xfrm>
          <a:noFill/>
          <a:extLst>
            <a:ext uri="{91240B29-F687-4F45-9708-019B960494DF}">
              <a14:hiddenLine xmlns:a14="http://schemas.microsoft.com/office/drawing/2010/main" w="38100">
                <a:solidFill>
                  <a:srgbClr val="000000"/>
                </a:solidFill>
                <a:miter lim="800000"/>
                <a:headEnd/>
                <a:tailEnd/>
              </a14:hiddenLine>
            </a:ext>
          </a:extLst>
        </p:spPr>
      </p:pic>
      <p:sp>
        <p:nvSpPr>
          <p:cNvPr id="48131" name="Rectangle 6"/>
          <p:cNvSpPr>
            <a:spLocks noChangeArrowheads="1"/>
          </p:cNvSpPr>
          <p:nvPr/>
        </p:nvSpPr>
        <p:spPr bwMode="auto">
          <a:xfrm>
            <a:off x="609600" y="96838"/>
            <a:ext cx="8001000" cy="1274762"/>
          </a:xfrm>
          <a:prstGeom prst="rect">
            <a:avLst/>
          </a:prstGeom>
          <a:solidFill>
            <a:srgbClr val="CCFFFF"/>
          </a:solidFill>
          <a:ln w="12700">
            <a:solidFill>
              <a:schemeClr val="tx1"/>
            </a:solidFill>
            <a:miter lim="800000"/>
            <a:headEnd/>
            <a:tailEnd/>
          </a:ln>
        </p:spPr>
        <p:txBody>
          <a:bodyPr>
            <a:spAutoFit/>
          </a:bodyPr>
          <a:lstStyle/>
          <a:p>
            <a:pPr algn="ctr" eaLnBrk="0" fontAlgn="base" hangingPunct="0">
              <a:lnSpc>
                <a:spcPct val="80000"/>
              </a:lnSpc>
              <a:spcBef>
                <a:spcPct val="0"/>
              </a:spcBef>
              <a:spcAft>
                <a:spcPct val="0"/>
              </a:spcAft>
            </a:pPr>
            <a:r>
              <a:rPr kumimoji="1" lang="en-US" sz="3200">
                <a:solidFill>
                  <a:srgbClr val="000000"/>
                </a:solidFill>
                <a:latin typeface="Calibri" pitchFamily="34" charset="0"/>
                <a:cs typeface="Calibri" pitchFamily="34" charset="0"/>
              </a:rPr>
              <a:t>President Monroe and his Secretary of State </a:t>
            </a:r>
            <a:br>
              <a:rPr kumimoji="1" lang="en-US" sz="3200">
                <a:solidFill>
                  <a:srgbClr val="000000"/>
                </a:solidFill>
                <a:latin typeface="Calibri" pitchFamily="34" charset="0"/>
                <a:cs typeface="Calibri" pitchFamily="34" charset="0"/>
              </a:rPr>
            </a:br>
            <a:r>
              <a:rPr kumimoji="1" lang="en-US" sz="3200">
                <a:solidFill>
                  <a:srgbClr val="000000"/>
                </a:solidFill>
                <a:latin typeface="Calibri" pitchFamily="34" charset="0"/>
                <a:cs typeface="Calibri" pitchFamily="34" charset="0"/>
              </a:rPr>
              <a:t>John Quincy Adams used foreign policy </a:t>
            </a:r>
            <a:br>
              <a:rPr kumimoji="1" lang="en-US" sz="3200">
                <a:solidFill>
                  <a:srgbClr val="000000"/>
                </a:solidFill>
                <a:latin typeface="Calibri" pitchFamily="34" charset="0"/>
                <a:cs typeface="Calibri" pitchFamily="34" charset="0"/>
              </a:rPr>
            </a:br>
            <a:r>
              <a:rPr kumimoji="1" lang="en-US" sz="3200">
                <a:solidFill>
                  <a:srgbClr val="000000"/>
                </a:solidFill>
                <a:latin typeface="Calibri" pitchFamily="34" charset="0"/>
                <a:cs typeface="Calibri" pitchFamily="34" charset="0"/>
              </a:rPr>
              <a:t>to promote nationalism &amp; territorial expansion </a:t>
            </a:r>
          </a:p>
        </p:txBody>
      </p:sp>
      <p:sp>
        <p:nvSpPr>
          <p:cNvPr id="9" name="AutoShape 8"/>
          <p:cNvSpPr>
            <a:spLocks noChangeArrowheads="1"/>
          </p:cNvSpPr>
          <p:nvPr/>
        </p:nvSpPr>
        <p:spPr bwMode="auto">
          <a:xfrm>
            <a:off x="152400" y="5410200"/>
            <a:ext cx="4152900" cy="1219200"/>
          </a:xfrm>
          <a:prstGeom prst="wedgeRectCallout">
            <a:avLst>
              <a:gd name="adj1" fmla="val 28458"/>
              <a:gd name="adj2" fmla="val 1097"/>
            </a:avLst>
          </a:prstGeom>
          <a:solidFill>
            <a:srgbClr val="FFCCFF"/>
          </a:solidFill>
          <a:ln w="12700">
            <a:solidFill>
              <a:schemeClr val="tx1"/>
            </a:solidFill>
            <a:miter lim="800000"/>
            <a:headEnd/>
            <a:tailEnd/>
          </a:ln>
        </p:spPr>
        <p:txBody>
          <a:bodyPr/>
          <a:lstStyle/>
          <a:p>
            <a:pPr algn="ctr" eaLnBrk="0" fontAlgn="base" hangingPunct="0">
              <a:lnSpc>
                <a:spcPct val="80000"/>
              </a:lnSpc>
              <a:spcBef>
                <a:spcPct val="0"/>
              </a:spcBef>
              <a:spcAft>
                <a:spcPct val="0"/>
              </a:spcAft>
              <a:buSzPct val="90000"/>
              <a:buFont typeface="Arial" charset="0"/>
              <a:buNone/>
            </a:pPr>
            <a:r>
              <a:rPr kumimoji="1" lang="en-US" sz="3200">
                <a:solidFill>
                  <a:srgbClr val="000000"/>
                </a:solidFill>
                <a:latin typeface="Calibri" pitchFamily="34" charset="0"/>
                <a:cs typeface="Calibri" pitchFamily="34" charset="0"/>
              </a:rPr>
              <a:t>In 1819 the USA gained </a:t>
            </a:r>
            <a:br>
              <a:rPr kumimoji="1" lang="en-US" sz="3200">
                <a:solidFill>
                  <a:srgbClr val="000000"/>
                </a:solidFill>
                <a:latin typeface="Calibri" pitchFamily="34" charset="0"/>
                <a:cs typeface="Calibri" pitchFamily="34" charset="0"/>
              </a:rPr>
            </a:br>
            <a:r>
              <a:rPr kumimoji="1" lang="en-US" sz="3200">
                <a:solidFill>
                  <a:srgbClr val="000000"/>
                </a:solidFill>
                <a:latin typeface="Calibri" pitchFamily="34" charset="0"/>
                <a:cs typeface="Calibri" pitchFamily="34" charset="0"/>
              </a:rPr>
              <a:t>Florida from Spain with </a:t>
            </a:r>
            <a:br>
              <a:rPr kumimoji="1" lang="en-US" sz="3200">
                <a:solidFill>
                  <a:srgbClr val="000000"/>
                </a:solidFill>
                <a:latin typeface="Calibri" pitchFamily="34" charset="0"/>
                <a:cs typeface="Calibri" pitchFamily="34" charset="0"/>
              </a:rPr>
            </a:br>
            <a:r>
              <a:rPr kumimoji="1" lang="en-US" sz="3200">
                <a:solidFill>
                  <a:srgbClr val="000000"/>
                </a:solidFill>
                <a:latin typeface="Calibri" pitchFamily="34" charset="0"/>
                <a:cs typeface="Calibri" pitchFamily="34" charset="0"/>
              </a:rPr>
              <a:t>the Adams-Onis Treaty</a:t>
            </a:r>
          </a:p>
        </p:txBody>
      </p:sp>
      <p:sp>
        <p:nvSpPr>
          <p:cNvPr id="10" name="AutoShape 7"/>
          <p:cNvSpPr>
            <a:spLocks noChangeArrowheads="1"/>
          </p:cNvSpPr>
          <p:nvPr/>
        </p:nvSpPr>
        <p:spPr bwMode="auto">
          <a:xfrm>
            <a:off x="152400" y="3657600"/>
            <a:ext cx="4152900" cy="1616075"/>
          </a:xfrm>
          <a:prstGeom prst="wedgeRectCallout">
            <a:avLst>
              <a:gd name="adj1" fmla="val 12125"/>
              <a:gd name="adj2" fmla="val -9787"/>
            </a:avLst>
          </a:prstGeom>
          <a:solidFill>
            <a:srgbClr val="CCCCFF"/>
          </a:solidFill>
          <a:ln w="12700">
            <a:solidFill>
              <a:schemeClr val="tx1"/>
            </a:solidFill>
            <a:miter lim="800000"/>
            <a:headEnd/>
            <a:tailEnd/>
          </a:ln>
        </p:spPr>
        <p:txBody>
          <a:bodyPr/>
          <a:lstStyle/>
          <a:p>
            <a:pPr algn="ctr" eaLnBrk="0" fontAlgn="base" hangingPunct="0">
              <a:lnSpc>
                <a:spcPct val="80000"/>
              </a:lnSpc>
              <a:spcBef>
                <a:spcPct val="0"/>
              </a:spcBef>
              <a:spcAft>
                <a:spcPct val="0"/>
              </a:spcAft>
              <a:buSzPct val="90000"/>
              <a:buFont typeface="Arial" charset="0"/>
              <a:buNone/>
            </a:pPr>
            <a:r>
              <a:rPr kumimoji="1" lang="en-US" sz="3200">
                <a:solidFill>
                  <a:srgbClr val="000000"/>
                </a:solidFill>
                <a:latin typeface="Calibri" pitchFamily="34" charset="0"/>
                <a:cs typeface="Calibri" pitchFamily="34" charset="0"/>
              </a:rPr>
              <a:t>In 1818, the USA </a:t>
            </a:r>
            <a:br>
              <a:rPr kumimoji="1" lang="en-US" sz="3200">
                <a:solidFill>
                  <a:srgbClr val="000000"/>
                </a:solidFill>
                <a:latin typeface="Calibri" pitchFamily="34" charset="0"/>
                <a:cs typeface="Calibri" pitchFamily="34" charset="0"/>
              </a:rPr>
            </a:br>
            <a:r>
              <a:rPr kumimoji="1" lang="en-US" sz="3200">
                <a:solidFill>
                  <a:srgbClr val="000000"/>
                </a:solidFill>
                <a:latin typeface="Calibri" pitchFamily="34" charset="0"/>
                <a:cs typeface="Calibri" pitchFamily="34" charset="0"/>
              </a:rPr>
              <a:t>and Britain agreed to establish the Canadian border at the 49</a:t>
            </a:r>
            <a:r>
              <a:rPr lang="en-US" sz="3200">
                <a:solidFill>
                  <a:srgbClr val="000000"/>
                </a:solidFill>
                <a:latin typeface="Calibri" pitchFamily="34" charset="0"/>
                <a:cs typeface="Calibri" pitchFamily="34" charset="0"/>
              </a:rPr>
              <a:t>°</a:t>
            </a:r>
            <a:endParaRPr kumimoji="1" lang="en-US" sz="320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3332850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l="64783" t="13901" r="6743" b="11745"/>
          <a:stretch>
            <a:fillRect/>
          </a:stretch>
        </p:blipFill>
        <p:spPr bwMode="auto">
          <a:xfrm>
            <a:off x="4576763" y="152400"/>
            <a:ext cx="4567237"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5" name="Rectangle 1"/>
          <p:cNvSpPr>
            <a:spLocks noChangeArrowheads="1"/>
          </p:cNvSpPr>
          <p:nvPr/>
        </p:nvSpPr>
        <p:spPr bwMode="auto">
          <a:xfrm>
            <a:off x="4576763" y="4267200"/>
            <a:ext cx="1290637" cy="2590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l="50000" t="16487" r="17157" b="13470"/>
          <a:stretch>
            <a:fillRect/>
          </a:stretch>
        </p:blipFill>
        <p:spPr bwMode="auto">
          <a:xfrm>
            <a:off x="2205038" y="2822575"/>
            <a:ext cx="3281362"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l="34183" t="36076" r="32832" b="13042"/>
          <a:stretch>
            <a:fillRect/>
          </a:stretch>
        </p:blipFill>
        <p:spPr bwMode="auto">
          <a:xfrm>
            <a:off x="50800" y="209550"/>
            <a:ext cx="406400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a:spLocks noChangeArrowheads="1"/>
          </p:cNvSpPr>
          <p:nvPr/>
        </p:nvSpPr>
        <p:spPr bwMode="auto">
          <a:xfrm>
            <a:off x="101600" y="117475"/>
            <a:ext cx="4165600" cy="3244850"/>
          </a:xfrm>
          <a:prstGeom prst="rect">
            <a:avLst/>
          </a:prstGeom>
          <a:solidFill>
            <a:srgbClr val="CCCCFF"/>
          </a:solidFill>
          <a:ln w="9525">
            <a:solidFill>
              <a:schemeClr val="tx1"/>
            </a:solidFill>
            <a:miter lim="800000"/>
            <a:headEnd/>
            <a:tailEnd/>
          </a:ln>
        </p:spPr>
        <p:txBody>
          <a:bodyPr>
            <a:spAutoFit/>
          </a:bodyPr>
          <a:lstStyle/>
          <a:p>
            <a:pPr algn="ctr" eaLnBrk="0" fontAlgn="base" hangingPunct="0">
              <a:lnSpc>
                <a:spcPct val="80000"/>
              </a:lnSpc>
              <a:spcBef>
                <a:spcPct val="0"/>
              </a:spcBef>
              <a:spcAft>
                <a:spcPct val="0"/>
              </a:spcAft>
            </a:pPr>
            <a:r>
              <a:rPr lang="en-US" sz="3200">
                <a:solidFill>
                  <a:srgbClr val="000000"/>
                </a:solidFill>
                <a:latin typeface="Calibri" pitchFamily="34" charset="0"/>
                <a:cs typeface="Calibri" pitchFamily="34" charset="0"/>
              </a:rPr>
              <a:t>In 1823, the Monroe Doctrine warned European nations </a:t>
            </a:r>
            <a:br>
              <a:rPr lang="en-US" sz="3200">
                <a:solidFill>
                  <a:srgbClr val="000000"/>
                </a:solidFill>
                <a:latin typeface="Calibri" pitchFamily="34" charset="0"/>
                <a:cs typeface="Calibri" pitchFamily="34" charset="0"/>
              </a:rPr>
            </a:br>
            <a:r>
              <a:rPr lang="en-US" sz="3200">
                <a:solidFill>
                  <a:srgbClr val="000000"/>
                </a:solidFill>
                <a:latin typeface="Calibri" pitchFamily="34" charset="0"/>
                <a:cs typeface="Calibri" pitchFamily="34" charset="0"/>
              </a:rPr>
              <a:t>that the USA would protect the Western Hemisphere and that the U.S. would not interfere in Europe</a:t>
            </a:r>
          </a:p>
        </p:txBody>
      </p:sp>
      <p:pic>
        <p:nvPicPr>
          <p:cNvPr id="18" name="Picture 9" descr="1900s_monroe_doctrine"/>
          <p:cNvPicPr>
            <a:picLocks noChangeAspect="1" noChangeArrowheads="1"/>
          </p:cNvPicPr>
          <p:nvPr/>
        </p:nvPicPr>
        <p:blipFill>
          <a:blip r:embed="rId5">
            <a:extLst>
              <a:ext uri="{28A0092B-C50C-407E-A947-70E740481C1C}">
                <a14:useLocalDpi xmlns:a14="http://schemas.microsoft.com/office/drawing/2010/main" val="0"/>
              </a:ext>
            </a:extLst>
          </a:blip>
          <a:srcRect l="4015" t="3062" r="37671" b="20758"/>
          <a:stretch>
            <a:fillRect/>
          </a:stretch>
        </p:blipFill>
        <p:spPr bwMode="auto">
          <a:xfrm>
            <a:off x="111125" y="3416300"/>
            <a:ext cx="4460875" cy="333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9" name="Picture 18" descr="169_02_2"/>
          <p:cNvPicPr>
            <a:picLocks noChangeAspect="1" noChangeArrowheads="1"/>
          </p:cNvPicPr>
          <p:nvPr/>
        </p:nvPicPr>
        <p:blipFill>
          <a:blip r:embed="rId6">
            <a:extLst>
              <a:ext uri="{28A0092B-C50C-407E-A947-70E740481C1C}">
                <a14:useLocalDpi xmlns:a14="http://schemas.microsoft.com/office/drawing/2010/main" val="0"/>
              </a:ext>
            </a:extLst>
          </a:blip>
          <a:srcRect l="2361" t="2956" r="2498" b="3735"/>
          <a:stretch>
            <a:fillRect/>
          </a:stretch>
        </p:blipFill>
        <p:spPr bwMode="auto">
          <a:xfrm>
            <a:off x="4676775" y="685800"/>
            <a:ext cx="4391025" cy="574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0" name="Rectangle 19"/>
          <p:cNvSpPr>
            <a:spLocks noChangeArrowheads="1"/>
          </p:cNvSpPr>
          <p:nvPr/>
        </p:nvSpPr>
        <p:spPr bwMode="auto">
          <a:xfrm>
            <a:off x="4419600" y="111125"/>
            <a:ext cx="4572000" cy="2860675"/>
          </a:xfrm>
          <a:prstGeom prst="rect">
            <a:avLst/>
          </a:prstGeom>
          <a:solidFill>
            <a:srgbClr val="FFCCFF"/>
          </a:solidFill>
          <a:ln w="9525">
            <a:solidFill>
              <a:schemeClr val="tx1"/>
            </a:solidFill>
            <a:miter lim="800000"/>
            <a:headEnd/>
            <a:tailEnd/>
          </a:ln>
        </p:spPr>
        <p:txBody>
          <a:bodyPr>
            <a:spAutoFit/>
          </a:bodyPr>
          <a:lstStyle/>
          <a:p>
            <a:pPr algn="ctr" eaLnBrk="0" fontAlgn="base" hangingPunct="0">
              <a:lnSpc>
                <a:spcPct val="80000"/>
              </a:lnSpc>
              <a:spcBef>
                <a:spcPct val="0"/>
              </a:spcBef>
              <a:spcAft>
                <a:spcPct val="0"/>
              </a:spcAft>
            </a:pPr>
            <a:r>
              <a:rPr lang="en-US" sz="3200">
                <a:solidFill>
                  <a:srgbClr val="000000"/>
                </a:solidFill>
                <a:latin typeface="Calibri" pitchFamily="34" charset="0"/>
                <a:cs typeface="Calibri" pitchFamily="34" charset="0"/>
              </a:rPr>
              <a:t>When Latin American nations gained independence, the USA wanted to support the </a:t>
            </a:r>
            <a:br>
              <a:rPr lang="en-US" sz="3200">
                <a:solidFill>
                  <a:srgbClr val="000000"/>
                </a:solidFill>
                <a:latin typeface="Calibri" pitchFamily="34" charset="0"/>
                <a:cs typeface="Calibri" pitchFamily="34" charset="0"/>
              </a:rPr>
            </a:br>
            <a:r>
              <a:rPr lang="en-US" sz="3200">
                <a:solidFill>
                  <a:srgbClr val="000000"/>
                </a:solidFill>
                <a:latin typeface="Calibri" pitchFamily="34" charset="0"/>
                <a:cs typeface="Calibri" pitchFamily="34" charset="0"/>
              </a:rPr>
              <a:t>new republics and keep European nations from colonizing Latin America  </a:t>
            </a:r>
          </a:p>
        </p:txBody>
      </p:sp>
    </p:spTree>
    <p:extLst>
      <p:ext uri="{BB962C8B-B14F-4D97-AF65-F5344CB8AC3E}">
        <p14:creationId xmlns:p14="http://schemas.microsoft.com/office/powerpoint/2010/main" val="6934177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xit" presetSubtype="0" fill="hold" grpId="0" nodeType="withEffect">
                                  <p:stCondLst>
                                    <p:cond delay="0"/>
                                  </p:stCondLst>
                                  <p:childTnLst>
                                    <p:animEffect transition="out" filter="fade">
                                      <p:cBhvr>
                                        <p:cTn id="9" dur="500"/>
                                        <p:tgtEl>
                                          <p:spTgt spid="20"/>
                                        </p:tgtEl>
                                      </p:cBhvr>
                                    </p:animEffect>
                                    <p:set>
                                      <p:cBhvr>
                                        <p:cTn id="10" dur="1" fill="hold">
                                          <p:stCondLst>
                                            <p:cond delay="499"/>
                                          </p:stCondLst>
                                        </p:cTn>
                                        <p:tgtEl>
                                          <p:spTgt spid="20"/>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8" name="Picture 4"/>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t="1857"/>
          <a:stretch>
            <a:fillRect/>
          </a:stretch>
        </p:blipFill>
        <p:spPr bwMode="auto">
          <a:xfrm>
            <a:off x="828675" y="1828800"/>
            <a:ext cx="7858125"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50179" name="Rectangle 2"/>
          <p:cNvSpPr txBox="1">
            <a:spLocks noChangeArrowheads="1"/>
          </p:cNvSpPr>
          <p:nvPr/>
        </p:nvSpPr>
        <p:spPr bwMode="auto">
          <a:xfrm>
            <a:off x="0" y="1427163"/>
            <a:ext cx="91440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0" fontAlgn="base" hangingPunct="0">
              <a:spcBef>
                <a:spcPct val="0"/>
              </a:spcBef>
              <a:spcAft>
                <a:spcPct val="0"/>
              </a:spcAft>
            </a:pPr>
            <a:r>
              <a:rPr kumimoji="1" lang="en-US" sz="2400">
                <a:solidFill>
                  <a:srgbClr val="C00000"/>
                </a:solidFill>
                <a:latin typeface="Calibri" pitchFamily="34" charset="0"/>
                <a:cs typeface="Calibri" pitchFamily="34" charset="0"/>
              </a:rPr>
              <a:t>American Slave Population, 1790-1820</a:t>
            </a:r>
          </a:p>
        </p:txBody>
      </p:sp>
      <p:sp>
        <p:nvSpPr>
          <p:cNvPr id="50180" name="Rectangle 2"/>
          <p:cNvSpPr>
            <a:spLocks noChangeArrowheads="1"/>
          </p:cNvSpPr>
          <p:nvPr/>
        </p:nvSpPr>
        <p:spPr bwMode="auto">
          <a:xfrm>
            <a:off x="134938" y="76200"/>
            <a:ext cx="8856662" cy="1274763"/>
          </a:xfrm>
          <a:prstGeom prst="rect">
            <a:avLst/>
          </a:prstGeom>
          <a:solidFill>
            <a:srgbClr val="CCFFCC"/>
          </a:solidFill>
          <a:ln w="9525">
            <a:solidFill>
              <a:schemeClr val="tx1"/>
            </a:solidFill>
            <a:miter lim="800000"/>
            <a:headEnd/>
            <a:tailEnd/>
          </a:ln>
        </p:spPr>
        <p:txBody>
          <a:bodyPr>
            <a:spAutoFit/>
          </a:bodyPr>
          <a:lstStyle/>
          <a:p>
            <a:pPr algn="ctr" eaLnBrk="0" fontAlgn="base" hangingPunct="0">
              <a:lnSpc>
                <a:spcPct val="80000"/>
              </a:lnSpc>
              <a:spcBef>
                <a:spcPct val="0"/>
              </a:spcBef>
              <a:spcAft>
                <a:spcPct val="0"/>
              </a:spcAft>
            </a:pPr>
            <a:r>
              <a:rPr lang="en-US" sz="3200">
                <a:solidFill>
                  <a:srgbClr val="000000"/>
                </a:solidFill>
                <a:latin typeface="Calibri" pitchFamily="34" charset="0"/>
                <a:cs typeface="Calibri" pitchFamily="34" charset="0"/>
              </a:rPr>
              <a:t>The Era of Good Feelings was a time of nationalism, but there were growing problems between the North and South (called sectionalism)</a:t>
            </a:r>
          </a:p>
        </p:txBody>
      </p:sp>
    </p:spTree>
    <p:extLst>
      <p:ext uri="{BB962C8B-B14F-4D97-AF65-F5344CB8AC3E}">
        <p14:creationId xmlns:p14="http://schemas.microsoft.com/office/powerpoint/2010/main" val="10570442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2" name="Picture 4"/>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t="1857"/>
          <a:stretch>
            <a:fillRect/>
          </a:stretch>
        </p:blipFill>
        <p:spPr bwMode="auto">
          <a:xfrm>
            <a:off x="828675" y="1828800"/>
            <a:ext cx="7858125"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51203" name="Rectangle 2"/>
          <p:cNvSpPr txBox="1">
            <a:spLocks noChangeArrowheads="1"/>
          </p:cNvSpPr>
          <p:nvPr/>
        </p:nvSpPr>
        <p:spPr bwMode="auto">
          <a:xfrm>
            <a:off x="0" y="1427163"/>
            <a:ext cx="91440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0" fontAlgn="base" hangingPunct="0">
              <a:spcBef>
                <a:spcPct val="0"/>
              </a:spcBef>
              <a:spcAft>
                <a:spcPct val="0"/>
              </a:spcAft>
            </a:pPr>
            <a:r>
              <a:rPr kumimoji="1" lang="en-US" sz="2400">
                <a:solidFill>
                  <a:srgbClr val="C00000"/>
                </a:solidFill>
                <a:latin typeface="Calibri" pitchFamily="34" charset="0"/>
                <a:cs typeface="Calibri" pitchFamily="34" charset="0"/>
              </a:rPr>
              <a:t>American Slave Population, 1790-1820</a:t>
            </a:r>
          </a:p>
        </p:txBody>
      </p:sp>
      <p:sp>
        <p:nvSpPr>
          <p:cNvPr id="51204" name="Rectangle 2"/>
          <p:cNvSpPr>
            <a:spLocks noChangeArrowheads="1"/>
          </p:cNvSpPr>
          <p:nvPr/>
        </p:nvSpPr>
        <p:spPr bwMode="auto">
          <a:xfrm>
            <a:off x="76200" y="163513"/>
            <a:ext cx="5046663" cy="1284287"/>
          </a:xfrm>
          <a:prstGeom prst="rect">
            <a:avLst/>
          </a:prstGeom>
          <a:solidFill>
            <a:srgbClr val="CCECFF"/>
          </a:solidFill>
          <a:ln w="9525">
            <a:solidFill>
              <a:schemeClr val="tx1"/>
            </a:solidFill>
            <a:miter lim="800000"/>
            <a:headEnd/>
            <a:tailEnd/>
          </a:ln>
        </p:spPr>
        <p:txBody>
          <a:bodyPr>
            <a:spAutoFit/>
          </a:bodyPr>
          <a:lstStyle/>
          <a:p>
            <a:pPr algn="ctr" eaLnBrk="0" fontAlgn="base" hangingPunct="0">
              <a:lnSpc>
                <a:spcPct val="80000"/>
              </a:lnSpc>
              <a:spcBef>
                <a:spcPct val="0"/>
              </a:spcBef>
              <a:spcAft>
                <a:spcPct val="0"/>
              </a:spcAft>
            </a:pPr>
            <a:r>
              <a:rPr lang="en-US" sz="3200">
                <a:solidFill>
                  <a:srgbClr val="000000"/>
                </a:solidFill>
                <a:latin typeface="Calibri" pitchFamily="34" charset="0"/>
                <a:cs typeface="Calibri" pitchFamily="34" charset="0"/>
              </a:rPr>
              <a:t>Northerners &amp; Southerners disagreed over slavery, taxes, and the role of government</a:t>
            </a:r>
          </a:p>
        </p:txBody>
      </p:sp>
      <p:sp>
        <p:nvSpPr>
          <p:cNvPr id="51205" name="Rectangle 4"/>
          <p:cNvSpPr>
            <a:spLocks noChangeArrowheads="1"/>
          </p:cNvSpPr>
          <p:nvPr/>
        </p:nvSpPr>
        <p:spPr bwMode="auto">
          <a:xfrm>
            <a:off x="5257800" y="163513"/>
            <a:ext cx="3733800" cy="1284287"/>
          </a:xfrm>
          <a:prstGeom prst="rect">
            <a:avLst/>
          </a:prstGeom>
          <a:solidFill>
            <a:srgbClr val="FFCCFF"/>
          </a:solidFill>
          <a:ln w="9525">
            <a:solidFill>
              <a:schemeClr val="tx1"/>
            </a:solidFill>
            <a:miter lim="800000"/>
            <a:headEnd/>
            <a:tailEnd/>
          </a:ln>
        </p:spPr>
        <p:txBody>
          <a:bodyPr>
            <a:spAutoFit/>
          </a:bodyPr>
          <a:lstStyle/>
          <a:p>
            <a:pPr algn="ctr" eaLnBrk="0" fontAlgn="base" hangingPunct="0">
              <a:lnSpc>
                <a:spcPct val="80000"/>
              </a:lnSpc>
              <a:spcBef>
                <a:spcPct val="0"/>
              </a:spcBef>
              <a:spcAft>
                <a:spcPct val="0"/>
              </a:spcAft>
            </a:pPr>
            <a:r>
              <a:rPr lang="en-US" sz="3200">
                <a:solidFill>
                  <a:srgbClr val="000000"/>
                </a:solidFill>
                <a:latin typeface="Calibri" pitchFamily="34" charset="0"/>
                <a:cs typeface="Calibri" pitchFamily="34" charset="0"/>
              </a:rPr>
              <a:t>These disagreements dominated politics from 1820 to 1860 </a:t>
            </a:r>
          </a:p>
        </p:txBody>
      </p:sp>
    </p:spTree>
    <p:extLst>
      <p:ext uri="{BB962C8B-B14F-4D97-AF65-F5344CB8AC3E}">
        <p14:creationId xmlns:p14="http://schemas.microsoft.com/office/powerpoint/2010/main" val="11465117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6" name="Picture 2" descr="http://upload.wikimedia.org/wikipedia/commons/c/c8/United_States_1820-1821-07.png"/>
          <p:cNvPicPr>
            <a:picLocks noChangeAspect="1" noChangeArrowheads="1"/>
          </p:cNvPicPr>
          <p:nvPr/>
        </p:nvPicPr>
        <p:blipFill>
          <a:blip r:embed="rId3">
            <a:extLst>
              <a:ext uri="{28A0092B-C50C-407E-A947-70E740481C1C}">
                <a14:useLocalDpi xmlns:a14="http://schemas.microsoft.com/office/drawing/2010/main" val="0"/>
              </a:ext>
            </a:extLst>
          </a:blip>
          <a:srcRect t="7298"/>
          <a:stretch>
            <a:fillRect/>
          </a:stretch>
        </p:blipFill>
        <p:spPr bwMode="auto">
          <a:xfrm>
            <a:off x="381000" y="1473200"/>
            <a:ext cx="8458200"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3"/>
          <p:cNvSpPr>
            <a:spLocks noChangeArrowheads="1"/>
          </p:cNvSpPr>
          <p:nvPr/>
        </p:nvSpPr>
        <p:spPr bwMode="auto">
          <a:xfrm>
            <a:off x="228600" y="100013"/>
            <a:ext cx="3962400" cy="1238250"/>
          </a:xfrm>
          <a:prstGeom prst="rect">
            <a:avLst/>
          </a:prstGeom>
          <a:solidFill>
            <a:srgbClr val="FFFFCC"/>
          </a:solidFill>
          <a:ln w="9525">
            <a:solidFill>
              <a:schemeClr val="tx1"/>
            </a:solidFill>
            <a:miter lim="800000"/>
            <a:headEnd/>
            <a:tailEnd/>
          </a:ln>
        </p:spPr>
        <p:txBody>
          <a:bodyPr>
            <a:spAutoFit/>
          </a:bodyPr>
          <a:lstStyle/>
          <a:p>
            <a:pPr algn="ctr" eaLnBrk="0" fontAlgn="base" hangingPunct="0">
              <a:lnSpc>
                <a:spcPct val="80000"/>
              </a:lnSpc>
              <a:spcBef>
                <a:spcPct val="0"/>
              </a:spcBef>
              <a:spcAft>
                <a:spcPct val="0"/>
              </a:spcAft>
            </a:pPr>
            <a:r>
              <a:rPr lang="en-US" sz="3100">
                <a:solidFill>
                  <a:srgbClr val="000000"/>
                </a:solidFill>
                <a:latin typeface="Calibri" pitchFamily="34" charset="0"/>
                <a:cs typeface="Calibri" pitchFamily="34" charset="0"/>
              </a:rPr>
              <a:t>When Missouri applied to become a U.S. state, sectionalism emerged</a:t>
            </a:r>
          </a:p>
        </p:txBody>
      </p:sp>
      <p:sp>
        <p:nvSpPr>
          <p:cNvPr id="52228" name="Rectangle 4"/>
          <p:cNvSpPr>
            <a:spLocks noChangeArrowheads="1"/>
          </p:cNvSpPr>
          <p:nvPr/>
        </p:nvSpPr>
        <p:spPr bwMode="auto">
          <a:xfrm>
            <a:off x="4343400" y="76200"/>
            <a:ext cx="4648200" cy="1246188"/>
          </a:xfrm>
          <a:prstGeom prst="rect">
            <a:avLst/>
          </a:prstGeom>
          <a:solidFill>
            <a:srgbClr val="CCCCFF"/>
          </a:solidFill>
          <a:ln w="9525">
            <a:solidFill>
              <a:schemeClr val="tx1"/>
            </a:solidFill>
            <a:miter lim="800000"/>
            <a:headEnd/>
            <a:tailEnd/>
          </a:ln>
        </p:spPr>
        <p:txBody>
          <a:bodyPr>
            <a:spAutoFit/>
          </a:bodyPr>
          <a:lstStyle/>
          <a:p>
            <a:pPr algn="ctr" eaLnBrk="0" fontAlgn="base" hangingPunct="0">
              <a:lnSpc>
                <a:spcPct val="80000"/>
              </a:lnSpc>
              <a:spcBef>
                <a:spcPct val="0"/>
              </a:spcBef>
              <a:spcAft>
                <a:spcPct val="0"/>
              </a:spcAft>
            </a:pPr>
            <a:r>
              <a:rPr lang="en-US" sz="3100">
                <a:solidFill>
                  <a:srgbClr val="000000"/>
                </a:solidFill>
                <a:latin typeface="Calibri" pitchFamily="34" charset="0"/>
                <a:cs typeface="Calibri" pitchFamily="34" charset="0"/>
              </a:rPr>
              <a:t>Northerners did not want Southern states to increase power in the national gov’t</a:t>
            </a:r>
          </a:p>
        </p:txBody>
      </p:sp>
      <p:sp>
        <p:nvSpPr>
          <p:cNvPr id="7" name="Rectangle 6"/>
          <p:cNvSpPr>
            <a:spLocks noChangeArrowheads="1"/>
          </p:cNvSpPr>
          <p:nvPr/>
        </p:nvSpPr>
        <p:spPr bwMode="auto">
          <a:xfrm>
            <a:off x="76200" y="1447800"/>
            <a:ext cx="5410200" cy="1236663"/>
          </a:xfrm>
          <a:prstGeom prst="rect">
            <a:avLst/>
          </a:prstGeom>
          <a:solidFill>
            <a:srgbClr val="CCFFCC"/>
          </a:solidFill>
          <a:ln w="9525">
            <a:solidFill>
              <a:schemeClr val="tx1"/>
            </a:solidFill>
            <a:miter lim="800000"/>
            <a:headEnd/>
            <a:tailEnd/>
          </a:ln>
        </p:spPr>
        <p:txBody>
          <a:bodyPr>
            <a:spAutoFit/>
          </a:bodyPr>
          <a:lstStyle/>
          <a:p>
            <a:pPr algn="ctr" eaLnBrk="0" fontAlgn="base" hangingPunct="0">
              <a:lnSpc>
                <a:spcPct val="80000"/>
              </a:lnSpc>
              <a:spcBef>
                <a:spcPct val="0"/>
              </a:spcBef>
              <a:spcAft>
                <a:spcPct val="0"/>
              </a:spcAft>
            </a:pPr>
            <a:r>
              <a:rPr lang="en-US" sz="3100">
                <a:solidFill>
                  <a:srgbClr val="000000"/>
                </a:solidFill>
                <a:latin typeface="Calibri" pitchFamily="34" charset="0"/>
                <a:cs typeface="Calibri" pitchFamily="34" charset="0"/>
              </a:rPr>
              <a:t>If Missouri entered as a slave state, the South would have </a:t>
            </a:r>
            <a:br>
              <a:rPr lang="en-US" sz="3100">
                <a:solidFill>
                  <a:srgbClr val="000000"/>
                </a:solidFill>
                <a:latin typeface="Calibri" pitchFamily="34" charset="0"/>
                <a:cs typeface="Calibri" pitchFamily="34" charset="0"/>
              </a:rPr>
            </a:br>
            <a:r>
              <a:rPr lang="en-US" sz="3100">
                <a:solidFill>
                  <a:srgbClr val="000000"/>
                </a:solidFill>
                <a:latin typeface="Calibri" pitchFamily="34" charset="0"/>
                <a:cs typeface="Calibri" pitchFamily="34" charset="0"/>
              </a:rPr>
              <a:t>2 more Senators than the North </a:t>
            </a:r>
          </a:p>
        </p:txBody>
      </p:sp>
    </p:spTree>
    <p:extLst>
      <p:ext uri="{BB962C8B-B14F-4D97-AF65-F5344CB8AC3E}">
        <p14:creationId xmlns:p14="http://schemas.microsoft.com/office/powerpoint/2010/main" val="2682422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0" name="Picture 3" descr="map-Missouri Compromise"/>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152400" y="1081088"/>
            <a:ext cx="8826500" cy="58531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2996" name="Oval 4"/>
          <p:cNvSpPr>
            <a:spLocks noChangeArrowheads="1"/>
          </p:cNvSpPr>
          <p:nvPr/>
        </p:nvSpPr>
        <p:spPr bwMode="auto">
          <a:xfrm>
            <a:off x="4572000" y="3352800"/>
            <a:ext cx="1176338" cy="113030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3200">
              <a:solidFill>
                <a:srgbClr val="000000"/>
              </a:solidFill>
              <a:latin typeface="Calibri" pitchFamily="34" charset="0"/>
              <a:cs typeface="Calibri" pitchFamily="34" charset="0"/>
            </a:endParaRPr>
          </a:p>
        </p:txBody>
      </p:sp>
      <p:sp>
        <p:nvSpPr>
          <p:cNvPr id="53252" name="Rectangle 8"/>
          <p:cNvSpPr>
            <a:spLocks noGrp="1" noChangeArrowheads="1"/>
          </p:cNvSpPr>
          <p:nvPr>
            <p:ph type="title"/>
          </p:nvPr>
        </p:nvSpPr>
        <p:spPr>
          <a:xfrm>
            <a:off x="685800" y="76200"/>
            <a:ext cx="7772400" cy="914400"/>
          </a:xfrm>
          <a:solidFill>
            <a:srgbClr val="FFCCFF"/>
          </a:solidFill>
          <a:ln w="12700">
            <a:solidFill>
              <a:schemeClr val="tx1"/>
            </a:solidFill>
            <a:miter lim="800000"/>
            <a:headEnd/>
            <a:tailEnd/>
          </a:ln>
        </p:spPr>
        <p:txBody>
          <a:bodyPr/>
          <a:lstStyle/>
          <a:p>
            <a:pPr>
              <a:lnSpc>
                <a:spcPct val="85000"/>
              </a:lnSpc>
            </a:pPr>
            <a:r>
              <a:rPr lang="en-US" sz="3200" smtClean="0">
                <a:solidFill>
                  <a:schemeClr val="tx1"/>
                </a:solidFill>
                <a:latin typeface="Calibri" pitchFamily="34" charset="0"/>
                <a:cs typeface="Calibri" pitchFamily="34" charset="0"/>
              </a:rPr>
              <a:t>In 1820, Henry Clay negotiated the </a:t>
            </a:r>
            <a:br>
              <a:rPr lang="en-US" sz="3200" smtClean="0">
                <a:solidFill>
                  <a:schemeClr val="tx1"/>
                </a:solidFill>
                <a:latin typeface="Calibri" pitchFamily="34" charset="0"/>
                <a:cs typeface="Calibri" pitchFamily="34" charset="0"/>
              </a:rPr>
            </a:br>
            <a:r>
              <a:rPr lang="en-US" sz="3200" smtClean="0">
                <a:solidFill>
                  <a:schemeClr val="tx1"/>
                </a:solidFill>
                <a:latin typeface="Calibri" pitchFamily="34" charset="0"/>
                <a:cs typeface="Calibri" pitchFamily="34" charset="0"/>
              </a:rPr>
              <a:t>Missouri Compromise (Compromise of 1820)</a:t>
            </a:r>
          </a:p>
        </p:txBody>
      </p:sp>
      <p:sp>
        <p:nvSpPr>
          <p:cNvPr id="213001" name="Oval 9"/>
          <p:cNvSpPr>
            <a:spLocks noChangeArrowheads="1"/>
          </p:cNvSpPr>
          <p:nvPr/>
        </p:nvSpPr>
        <p:spPr bwMode="auto">
          <a:xfrm>
            <a:off x="7951788" y="1308100"/>
            <a:ext cx="735012" cy="113030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3200">
              <a:solidFill>
                <a:srgbClr val="000000"/>
              </a:solidFill>
              <a:latin typeface="Calibri" pitchFamily="34" charset="0"/>
              <a:cs typeface="Calibri" pitchFamily="34" charset="0"/>
            </a:endParaRPr>
          </a:p>
        </p:txBody>
      </p:sp>
      <p:sp>
        <p:nvSpPr>
          <p:cNvPr id="213002" name="AutoShape 10"/>
          <p:cNvSpPr>
            <a:spLocks noChangeArrowheads="1"/>
          </p:cNvSpPr>
          <p:nvPr/>
        </p:nvSpPr>
        <p:spPr bwMode="auto">
          <a:xfrm>
            <a:off x="3976688" y="2433638"/>
            <a:ext cx="3124200" cy="836612"/>
          </a:xfrm>
          <a:prstGeom prst="wedgeRectCallout">
            <a:avLst>
              <a:gd name="adj1" fmla="val 343"/>
              <a:gd name="adj2" fmla="val 119894"/>
            </a:avLst>
          </a:prstGeom>
          <a:solidFill>
            <a:srgbClr val="FFFF99"/>
          </a:solidFill>
          <a:ln w="12700">
            <a:solidFill>
              <a:schemeClr val="tx1"/>
            </a:solidFill>
            <a:miter lim="800000"/>
            <a:headEnd/>
            <a:tailEnd/>
          </a:ln>
        </p:spPr>
        <p:txBody>
          <a:bodyPr/>
          <a:lstStyle/>
          <a:p>
            <a:pPr algn="ctr" fontAlgn="base">
              <a:lnSpc>
                <a:spcPct val="80000"/>
              </a:lnSpc>
              <a:spcBef>
                <a:spcPct val="0"/>
              </a:spcBef>
              <a:spcAft>
                <a:spcPct val="0"/>
              </a:spcAft>
            </a:pPr>
            <a:r>
              <a:rPr lang="en-US" sz="3200">
                <a:solidFill>
                  <a:srgbClr val="000000"/>
                </a:solidFill>
                <a:latin typeface="Calibri" pitchFamily="34" charset="0"/>
                <a:cs typeface="Calibri" pitchFamily="34" charset="0"/>
              </a:rPr>
              <a:t>Missouri became a slave state</a:t>
            </a:r>
          </a:p>
        </p:txBody>
      </p:sp>
      <p:sp>
        <p:nvSpPr>
          <p:cNvPr id="213003" name="AutoShape 11"/>
          <p:cNvSpPr>
            <a:spLocks noChangeArrowheads="1"/>
          </p:cNvSpPr>
          <p:nvPr/>
        </p:nvSpPr>
        <p:spPr bwMode="auto">
          <a:xfrm>
            <a:off x="3944938" y="1143000"/>
            <a:ext cx="3751262" cy="1219200"/>
          </a:xfrm>
          <a:prstGeom prst="wedgeRectCallout">
            <a:avLst>
              <a:gd name="adj1" fmla="val 61519"/>
              <a:gd name="adj2" fmla="val 18954"/>
            </a:avLst>
          </a:prstGeom>
          <a:solidFill>
            <a:srgbClr val="CCFFCC"/>
          </a:solidFill>
          <a:ln w="12700">
            <a:solidFill>
              <a:schemeClr val="tx1"/>
            </a:solidFill>
            <a:miter lim="800000"/>
            <a:headEnd/>
            <a:tailEnd/>
          </a:ln>
        </p:spPr>
        <p:txBody>
          <a:bodyPr/>
          <a:lstStyle/>
          <a:p>
            <a:pPr algn="ctr" fontAlgn="base">
              <a:lnSpc>
                <a:spcPct val="80000"/>
              </a:lnSpc>
              <a:spcBef>
                <a:spcPct val="0"/>
              </a:spcBef>
              <a:spcAft>
                <a:spcPct val="0"/>
              </a:spcAft>
            </a:pPr>
            <a:r>
              <a:rPr lang="en-US" sz="3100">
                <a:solidFill>
                  <a:srgbClr val="000000"/>
                </a:solidFill>
                <a:latin typeface="Calibri" pitchFamily="34" charset="0"/>
                <a:cs typeface="Calibri" pitchFamily="34" charset="0"/>
              </a:rPr>
              <a:t>Maine broke from Massachusetts and became a free state</a:t>
            </a:r>
          </a:p>
        </p:txBody>
      </p:sp>
      <p:sp>
        <p:nvSpPr>
          <p:cNvPr id="213004" name="AutoShape 12"/>
          <p:cNvSpPr>
            <a:spLocks noChangeArrowheads="1"/>
          </p:cNvSpPr>
          <p:nvPr/>
        </p:nvSpPr>
        <p:spPr bwMode="auto">
          <a:xfrm>
            <a:off x="76200" y="5195888"/>
            <a:ext cx="4800600" cy="1281112"/>
          </a:xfrm>
          <a:prstGeom prst="wedgeRectCallout">
            <a:avLst>
              <a:gd name="adj1" fmla="val 8620"/>
              <a:gd name="adj2" fmla="val 1491"/>
            </a:avLst>
          </a:prstGeom>
          <a:solidFill>
            <a:srgbClr val="CCCCFF"/>
          </a:solidFill>
          <a:ln w="12700">
            <a:solidFill>
              <a:schemeClr val="tx1"/>
            </a:solidFill>
            <a:miter lim="800000"/>
            <a:headEnd/>
            <a:tailEnd/>
          </a:ln>
        </p:spPr>
        <p:txBody>
          <a:bodyPr/>
          <a:lstStyle/>
          <a:p>
            <a:pPr algn="ctr" fontAlgn="base">
              <a:lnSpc>
                <a:spcPct val="80000"/>
              </a:lnSpc>
              <a:spcBef>
                <a:spcPct val="0"/>
              </a:spcBef>
              <a:spcAft>
                <a:spcPct val="0"/>
              </a:spcAft>
            </a:pPr>
            <a:r>
              <a:rPr lang="en-US" sz="3200">
                <a:solidFill>
                  <a:srgbClr val="000000"/>
                </a:solidFill>
                <a:latin typeface="Calibri" pitchFamily="34" charset="0"/>
                <a:cs typeface="Calibri" pitchFamily="34" charset="0"/>
              </a:rPr>
              <a:t>Slavery was outlawed in </a:t>
            </a:r>
            <a:br>
              <a:rPr lang="en-US" sz="3200">
                <a:solidFill>
                  <a:srgbClr val="000000"/>
                </a:solidFill>
                <a:latin typeface="Calibri" pitchFamily="34" charset="0"/>
                <a:cs typeface="Calibri" pitchFamily="34" charset="0"/>
              </a:rPr>
            </a:br>
            <a:r>
              <a:rPr lang="en-US" sz="3200">
                <a:solidFill>
                  <a:srgbClr val="000000"/>
                </a:solidFill>
                <a:latin typeface="Calibri" pitchFamily="34" charset="0"/>
                <a:cs typeface="Calibri" pitchFamily="34" charset="0"/>
              </a:rPr>
              <a:t>all western territories above the latitude of 36°30'</a:t>
            </a:r>
          </a:p>
        </p:txBody>
      </p:sp>
    </p:spTree>
    <p:extLst>
      <p:ext uri="{BB962C8B-B14F-4D97-AF65-F5344CB8AC3E}">
        <p14:creationId xmlns:p14="http://schemas.microsoft.com/office/powerpoint/2010/main" val="2590293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2996"/>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1300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213001"/>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21300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130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6" grpId="0" animBg="1" autoUpdateAnimBg="0"/>
      <p:bldP spid="213001" grpId="0" animBg="1" autoUpdateAnimBg="0"/>
      <p:bldP spid="213002" grpId="0" animBg="1" autoUpdateAnimBg="0"/>
      <p:bldP spid="213003" grpId="0" animBg="1" autoUpdateAnimBg="0"/>
      <p:bldP spid="213004"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a:ln w="57150"/>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n-US" dirty="0" smtClean="0">
                <a:effectLst>
                  <a:outerShdw blurRad="38100" dist="38100" dir="2700000" algn="tl">
                    <a:srgbClr val="000000">
                      <a:alpha val="43137"/>
                    </a:srgbClr>
                  </a:outerShdw>
                </a:effectLst>
                <a:latin typeface="An Accidental Kiss" pitchFamily="2" charset="0"/>
              </a:rPr>
              <a:t>Closure Activity:</a:t>
            </a:r>
            <a:br>
              <a:rPr lang="en-US" dirty="0" smtClean="0">
                <a:effectLst>
                  <a:outerShdw blurRad="38100" dist="38100" dir="2700000" algn="tl">
                    <a:srgbClr val="000000">
                      <a:alpha val="43137"/>
                    </a:srgbClr>
                  </a:outerShdw>
                </a:effectLst>
                <a:latin typeface="An Accidental Kiss" pitchFamily="2" charset="0"/>
              </a:rPr>
            </a:br>
            <a:r>
              <a:rPr lang="en-US" dirty="0" smtClean="0">
                <a:effectLst>
                  <a:outerShdw blurRad="38100" dist="38100" dir="2700000" algn="tl">
                    <a:srgbClr val="000000">
                      <a:alpha val="43137"/>
                    </a:srgbClr>
                  </a:outerShdw>
                </a:effectLst>
                <a:latin typeface="An Accidental Kiss" pitchFamily="2" charset="0"/>
              </a:rPr>
              <a:t>Presidential Report Card</a:t>
            </a:r>
            <a:endParaRPr lang="en-US" dirty="0">
              <a:effectLst>
                <a:outerShdw blurRad="38100" dist="38100" dir="2700000" algn="tl">
                  <a:srgbClr val="000000">
                    <a:alpha val="43137"/>
                  </a:srgbClr>
                </a:outerShdw>
              </a:effectLst>
              <a:latin typeface="An Accidental Kiss" pitchFamily="2" charset="0"/>
            </a:endParaRPr>
          </a:p>
        </p:txBody>
      </p:sp>
      <p:sp>
        <p:nvSpPr>
          <p:cNvPr id="3" name="Content Placeholder 2"/>
          <p:cNvSpPr>
            <a:spLocks noGrp="1"/>
          </p:cNvSpPr>
          <p:nvPr>
            <p:ph idx="1"/>
          </p:nvPr>
        </p:nvSpPr>
        <p:spPr>
          <a:xfrm>
            <a:off x="0" y="1676400"/>
            <a:ext cx="9109364" cy="2199410"/>
          </a:xfrm>
        </p:spPr>
        <p:txBody>
          <a:bodyPr>
            <a:normAutofit/>
          </a:bodyPr>
          <a:lstStyle/>
          <a:p>
            <a:pPr algn="ctr"/>
            <a:r>
              <a:rPr lang="en-US" dirty="0" smtClean="0">
                <a:latin typeface="Cutie Patootie" pitchFamily="2" charset="0"/>
                <a:ea typeface="Cutie Patootie" pitchFamily="2" charset="0"/>
              </a:rPr>
              <a:t>Use the information discussed in class to assign a grade to Presidents Madison and Monroe.</a:t>
            </a:r>
          </a:p>
          <a:p>
            <a:pPr algn="ctr"/>
            <a:r>
              <a:rPr lang="en-US" dirty="0" smtClean="0">
                <a:latin typeface="Cutie Patootie" pitchFamily="2" charset="0"/>
                <a:ea typeface="Cutie Patootie" pitchFamily="2" charset="0"/>
              </a:rPr>
              <a:t>While this is your opinion, you MUST support your opinion with specific details!</a:t>
            </a:r>
            <a:endParaRPr lang="en-US" dirty="0">
              <a:latin typeface="Cutie Patootie" pitchFamily="2" charset="0"/>
              <a:ea typeface="Cutie Patootie"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199" y="3657600"/>
            <a:ext cx="6532805" cy="305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6945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81000" y="147638"/>
            <a:ext cx="8534400" cy="881062"/>
          </a:xfrm>
          <a:prstGeom prst="rect">
            <a:avLst/>
          </a:prstGeom>
          <a:solidFill>
            <a:schemeClr val="accent1">
              <a:lumMod val="20000"/>
              <a:lumOff val="80000"/>
            </a:schemeClr>
          </a:solidFill>
          <a:ln w="12700">
            <a:solidFill>
              <a:schemeClr val="tx1"/>
            </a:solidFill>
            <a:miter lim="800000"/>
            <a:headEnd/>
            <a:tailEnd/>
          </a:ln>
        </p:spPr>
        <p:txBody>
          <a:bodyPr>
            <a:spAutoFit/>
          </a:bodyPr>
          <a:lstStyle/>
          <a:p>
            <a:pPr algn="ctr" eaLnBrk="0" fontAlgn="base" hangingPunct="0">
              <a:lnSpc>
                <a:spcPct val="80000"/>
              </a:lnSpc>
              <a:spcBef>
                <a:spcPct val="0"/>
              </a:spcBef>
              <a:spcAft>
                <a:spcPct val="0"/>
              </a:spcAft>
              <a:defRPr/>
            </a:pPr>
            <a:r>
              <a:rPr lang="en-US" sz="3200" dirty="0">
                <a:solidFill>
                  <a:srgbClr val="000000"/>
                </a:solidFill>
                <a:latin typeface="Calibri" pitchFamily="34" charset="0"/>
                <a:cs typeface="Calibri" pitchFamily="34" charset="0"/>
              </a:rPr>
              <a:t>As president, Madison tried to continue Jefferson’s policies of limited national government </a:t>
            </a:r>
          </a:p>
        </p:txBody>
      </p:sp>
      <p:cxnSp>
        <p:nvCxnSpPr>
          <p:cNvPr id="11" name="Straight Arrow Connector 10"/>
          <p:cNvCxnSpPr/>
          <p:nvPr/>
        </p:nvCxnSpPr>
        <p:spPr bwMode="auto">
          <a:xfrm>
            <a:off x="76200" y="4543425"/>
            <a:ext cx="8991600" cy="0"/>
          </a:xfrm>
          <a:prstGeom prst="straightConnector1">
            <a:avLst/>
          </a:prstGeom>
          <a:ln w="76200">
            <a:headEnd type="arrow"/>
            <a:tailEnd type="arrow"/>
          </a:ln>
        </p:spPr>
        <p:style>
          <a:lnRef idx="3">
            <a:schemeClr val="accent6"/>
          </a:lnRef>
          <a:fillRef idx="0">
            <a:schemeClr val="accent6"/>
          </a:fillRef>
          <a:effectRef idx="2">
            <a:schemeClr val="accent6"/>
          </a:effectRef>
          <a:fontRef idx="minor">
            <a:schemeClr val="tx1"/>
          </a:fontRef>
        </p:style>
      </p:cxnSp>
      <p:pic>
        <p:nvPicPr>
          <p:cNvPr id="27652" name="Picture 5" descr="Image:George Washington 17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873500"/>
            <a:ext cx="101441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6" descr="http://upload.wikimedia.org/wikipedia/commons/4/44/JohnAdams_2nd_US_President.jpg"/>
          <p:cNvPicPr>
            <a:picLocks noChangeAspect="1" noChangeArrowheads="1"/>
          </p:cNvPicPr>
          <p:nvPr/>
        </p:nvPicPr>
        <p:blipFill>
          <a:blip r:embed="rId3">
            <a:extLst>
              <a:ext uri="{28A0092B-C50C-407E-A947-70E740481C1C}">
                <a14:useLocalDpi xmlns:a14="http://schemas.microsoft.com/office/drawing/2010/main" val="0"/>
              </a:ext>
            </a:extLst>
          </a:blip>
          <a:srcRect l="22186" t="10583" r="11772" b="21300"/>
          <a:stretch>
            <a:fillRect/>
          </a:stretch>
        </p:blipFill>
        <p:spPr bwMode="auto">
          <a:xfrm>
            <a:off x="1600200" y="3873500"/>
            <a:ext cx="107315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2" descr="http://images.politico.com/global/2012/05/605_thomas_jefferson_978.jpg"/>
          <p:cNvPicPr>
            <a:picLocks noChangeAspect="1" noChangeArrowheads="1"/>
          </p:cNvPicPr>
          <p:nvPr/>
        </p:nvPicPr>
        <p:blipFill>
          <a:blip r:embed="rId4">
            <a:extLst>
              <a:ext uri="{28A0092B-C50C-407E-A947-70E740481C1C}">
                <a14:useLocalDpi xmlns:a14="http://schemas.microsoft.com/office/drawing/2010/main" val="0"/>
              </a:ext>
            </a:extLst>
          </a:blip>
          <a:srcRect l="10818" t="8705" r="18399" b="19746"/>
          <a:stretch>
            <a:fillRect/>
          </a:stretch>
        </p:blipFill>
        <p:spPr bwMode="auto">
          <a:xfrm>
            <a:off x="2819400" y="3889375"/>
            <a:ext cx="1073150" cy="13398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7655" name="Picture 2" descr="http://davidostewart.com/wp-content/uploads/2012/05/James-Madison-president.jpg"/>
          <p:cNvPicPr>
            <a:picLocks noChangeAspect="1" noChangeArrowheads="1"/>
          </p:cNvPicPr>
          <p:nvPr/>
        </p:nvPicPr>
        <p:blipFill>
          <a:blip r:embed="rId5">
            <a:extLst>
              <a:ext uri="{28A0092B-C50C-407E-A947-70E740481C1C}">
                <a14:useLocalDpi xmlns:a14="http://schemas.microsoft.com/office/drawing/2010/main" val="0"/>
              </a:ext>
            </a:extLst>
          </a:blip>
          <a:srcRect l="10077" t="996" r="12671" b="19846"/>
          <a:stretch>
            <a:fillRect/>
          </a:stretch>
        </p:blipFill>
        <p:spPr bwMode="auto">
          <a:xfrm>
            <a:off x="4046538" y="3873500"/>
            <a:ext cx="1058862" cy="13858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7656" name="Picture 4" descr="http://lh6.ggpht.com/_T1DngjUnXyI/TUSU2Ql4x0I/AAAAAAAAACc/hPirf5W8NVU/5.%20James%20Monroe%5b3%5d.jpg"/>
          <p:cNvPicPr>
            <a:picLocks noChangeAspect="1" noChangeArrowheads="1"/>
          </p:cNvPicPr>
          <p:nvPr/>
        </p:nvPicPr>
        <p:blipFill>
          <a:blip r:embed="rId6">
            <a:extLst>
              <a:ext uri="{28A0092B-C50C-407E-A947-70E740481C1C}">
                <a14:useLocalDpi xmlns:a14="http://schemas.microsoft.com/office/drawing/2010/main" val="0"/>
              </a:ext>
            </a:extLst>
          </a:blip>
          <a:srcRect r="24652" b="19769"/>
          <a:stretch>
            <a:fillRect/>
          </a:stretch>
        </p:blipFill>
        <p:spPr bwMode="auto">
          <a:xfrm>
            <a:off x="5257800" y="3857625"/>
            <a:ext cx="1023938" cy="1371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7657" name="Picture 6" descr="File:John Quincy Adams by George Caleb Bingham (detail), c. 1850 after 1844 original - DSC0323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8425" y="3851275"/>
            <a:ext cx="1019175" cy="13604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7658" name="Picture 8" descr="File:Andrew Jackson.jpg"/>
          <p:cNvPicPr>
            <a:picLocks noChangeAspect="1" noChangeArrowheads="1"/>
          </p:cNvPicPr>
          <p:nvPr/>
        </p:nvPicPr>
        <p:blipFill>
          <a:blip r:embed="rId8">
            <a:extLst>
              <a:ext uri="{28A0092B-C50C-407E-A947-70E740481C1C}">
                <a14:useLocalDpi xmlns:a14="http://schemas.microsoft.com/office/drawing/2010/main" val="0"/>
              </a:ext>
            </a:extLst>
          </a:blip>
          <a:srcRect l="10114" r="6250" b="6311"/>
          <a:stretch>
            <a:fillRect/>
          </a:stretch>
        </p:blipFill>
        <p:spPr bwMode="auto">
          <a:xfrm>
            <a:off x="7620000" y="3827463"/>
            <a:ext cx="10191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9" name="TextBox 17"/>
          <p:cNvSpPr txBox="1">
            <a:spLocks noChangeArrowheads="1"/>
          </p:cNvSpPr>
          <p:nvPr/>
        </p:nvSpPr>
        <p:spPr bwMode="auto">
          <a:xfrm>
            <a:off x="381000" y="2867025"/>
            <a:ext cx="13716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0" fontAlgn="base" hangingPunct="0">
              <a:lnSpc>
                <a:spcPct val="70000"/>
              </a:lnSpc>
              <a:spcBef>
                <a:spcPct val="0"/>
              </a:spcBef>
              <a:spcAft>
                <a:spcPct val="0"/>
              </a:spcAft>
            </a:pPr>
            <a:r>
              <a:rPr lang="en-US" sz="3200">
                <a:solidFill>
                  <a:srgbClr val="0000CC"/>
                </a:solidFill>
                <a:latin typeface="Calibri" pitchFamily="34" charset="0"/>
                <a:cs typeface="Calibri" pitchFamily="34" charset="0"/>
              </a:rPr>
              <a:t>8</a:t>
            </a:r>
            <a:r>
              <a:rPr lang="en-US" sz="2000">
                <a:solidFill>
                  <a:srgbClr val="0000CC"/>
                </a:solidFill>
                <a:latin typeface="Calibri" pitchFamily="34" charset="0"/>
                <a:cs typeface="Calibri" pitchFamily="34" charset="0"/>
              </a:rPr>
              <a:t> </a:t>
            </a:r>
            <a:r>
              <a:rPr lang="en-US" sz="3200">
                <a:solidFill>
                  <a:srgbClr val="0000CC"/>
                </a:solidFill>
                <a:latin typeface="Calibri" pitchFamily="34" charset="0"/>
                <a:cs typeface="Calibri" pitchFamily="34" charset="0"/>
              </a:rPr>
              <a:t>yrs</a:t>
            </a:r>
          </a:p>
          <a:p>
            <a:pPr algn="ctr" eaLnBrk="0" fontAlgn="base" hangingPunct="0">
              <a:lnSpc>
                <a:spcPct val="80000"/>
              </a:lnSpc>
              <a:spcBef>
                <a:spcPct val="0"/>
              </a:spcBef>
              <a:spcAft>
                <a:spcPct val="0"/>
              </a:spcAft>
            </a:pPr>
            <a:r>
              <a:rPr lang="en-US" sz="1600">
                <a:solidFill>
                  <a:srgbClr val="0000CC"/>
                </a:solidFill>
                <a:latin typeface="Calibri" pitchFamily="34" charset="0"/>
                <a:cs typeface="Calibri" pitchFamily="34" charset="0"/>
              </a:rPr>
              <a:t>George Washington</a:t>
            </a:r>
          </a:p>
          <a:p>
            <a:pPr algn="ctr" eaLnBrk="0" fontAlgn="base" hangingPunct="0">
              <a:lnSpc>
                <a:spcPct val="80000"/>
              </a:lnSpc>
              <a:spcBef>
                <a:spcPct val="0"/>
              </a:spcBef>
              <a:spcAft>
                <a:spcPct val="0"/>
              </a:spcAft>
            </a:pPr>
            <a:r>
              <a:rPr lang="en-US" sz="1600">
                <a:solidFill>
                  <a:srgbClr val="0000CC"/>
                </a:solidFill>
                <a:latin typeface="Calibri" pitchFamily="34" charset="0"/>
                <a:cs typeface="Calibri" pitchFamily="34" charset="0"/>
              </a:rPr>
              <a:t>(1789-1797)</a:t>
            </a:r>
          </a:p>
        </p:txBody>
      </p:sp>
      <p:sp>
        <p:nvSpPr>
          <p:cNvPr id="27660" name="TextBox 22"/>
          <p:cNvSpPr txBox="1">
            <a:spLocks noChangeArrowheads="1"/>
          </p:cNvSpPr>
          <p:nvPr/>
        </p:nvSpPr>
        <p:spPr bwMode="auto">
          <a:xfrm>
            <a:off x="1524000" y="2860675"/>
            <a:ext cx="1219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0" fontAlgn="base" hangingPunct="0">
              <a:lnSpc>
                <a:spcPct val="70000"/>
              </a:lnSpc>
              <a:spcBef>
                <a:spcPct val="0"/>
              </a:spcBef>
              <a:spcAft>
                <a:spcPct val="0"/>
              </a:spcAft>
            </a:pPr>
            <a:r>
              <a:rPr lang="en-US" sz="3200">
                <a:solidFill>
                  <a:srgbClr val="0000CC"/>
                </a:solidFill>
                <a:latin typeface="Calibri" pitchFamily="34" charset="0"/>
                <a:cs typeface="Calibri" pitchFamily="34" charset="0"/>
              </a:rPr>
              <a:t>4</a:t>
            </a:r>
            <a:r>
              <a:rPr lang="en-US" sz="2000">
                <a:solidFill>
                  <a:srgbClr val="0000CC"/>
                </a:solidFill>
                <a:latin typeface="Calibri" pitchFamily="34" charset="0"/>
                <a:cs typeface="Calibri" pitchFamily="34" charset="0"/>
              </a:rPr>
              <a:t> </a:t>
            </a:r>
            <a:r>
              <a:rPr lang="en-US" sz="3200">
                <a:solidFill>
                  <a:srgbClr val="0000CC"/>
                </a:solidFill>
                <a:latin typeface="Calibri" pitchFamily="34" charset="0"/>
                <a:cs typeface="Calibri" pitchFamily="34" charset="0"/>
              </a:rPr>
              <a:t>yrs</a:t>
            </a:r>
          </a:p>
          <a:p>
            <a:pPr algn="ctr" eaLnBrk="0" fontAlgn="base" hangingPunct="0">
              <a:lnSpc>
                <a:spcPct val="80000"/>
              </a:lnSpc>
              <a:spcBef>
                <a:spcPct val="0"/>
              </a:spcBef>
              <a:spcAft>
                <a:spcPct val="0"/>
              </a:spcAft>
            </a:pPr>
            <a:r>
              <a:rPr lang="en-US" sz="1600">
                <a:solidFill>
                  <a:srgbClr val="0000CC"/>
                </a:solidFill>
                <a:latin typeface="Calibri" pitchFamily="34" charset="0"/>
                <a:cs typeface="Calibri" pitchFamily="34" charset="0"/>
              </a:rPr>
              <a:t>John </a:t>
            </a:r>
            <a:br>
              <a:rPr lang="en-US" sz="1600">
                <a:solidFill>
                  <a:srgbClr val="0000CC"/>
                </a:solidFill>
                <a:latin typeface="Calibri" pitchFamily="34" charset="0"/>
                <a:cs typeface="Calibri" pitchFamily="34" charset="0"/>
              </a:rPr>
            </a:br>
            <a:r>
              <a:rPr lang="en-US" sz="1600">
                <a:solidFill>
                  <a:srgbClr val="0000CC"/>
                </a:solidFill>
                <a:latin typeface="Calibri" pitchFamily="34" charset="0"/>
                <a:cs typeface="Calibri" pitchFamily="34" charset="0"/>
              </a:rPr>
              <a:t>Adams</a:t>
            </a:r>
          </a:p>
          <a:p>
            <a:pPr algn="ctr" eaLnBrk="0" fontAlgn="base" hangingPunct="0">
              <a:lnSpc>
                <a:spcPct val="80000"/>
              </a:lnSpc>
              <a:spcBef>
                <a:spcPct val="0"/>
              </a:spcBef>
              <a:spcAft>
                <a:spcPct val="0"/>
              </a:spcAft>
            </a:pPr>
            <a:r>
              <a:rPr lang="en-US" sz="1600">
                <a:solidFill>
                  <a:srgbClr val="0000CC"/>
                </a:solidFill>
                <a:latin typeface="Calibri" pitchFamily="34" charset="0"/>
                <a:cs typeface="Calibri" pitchFamily="34" charset="0"/>
              </a:rPr>
              <a:t>(1797-1801)</a:t>
            </a:r>
          </a:p>
        </p:txBody>
      </p:sp>
      <p:sp>
        <p:nvSpPr>
          <p:cNvPr id="27661" name="TextBox 23"/>
          <p:cNvSpPr txBox="1">
            <a:spLocks noChangeArrowheads="1"/>
          </p:cNvSpPr>
          <p:nvPr/>
        </p:nvSpPr>
        <p:spPr bwMode="auto">
          <a:xfrm>
            <a:off x="2743200" y="2867025"/>
            <a:ext cx="12954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0" fontAlgn="base" hangingPunct="0">
              <a:lnSpc>
                <a:spcPct val="70000"/>
              </a:lnSpc>
              <a:spcBef>
                <a:spcPct val="0"/>
              </a:spcBef>
              <a:spcAft>
                <a:spcPct val="0"/>
              </a:spcAft>
            </a:pPr>
            <a:r>
              <a:rPr lang="en-US" sz="3200">
                <a:solidFill>
                  <a:srgbClr val="C00000"/>
                </a:solidFill>
                <a:latin typeface="Calibri" pitchFamily="34" charset="0"/>
                <a:cs typeface="Calibri" pitchFamily="34" charset="0"/>
              </a:rPr>
              <a:t>8</a:t>
            </a:r>
            <a:r>
              <a:rPr lang="en-US" sz="2000">
                <a:solidFill>
                  <a:srgbClr val="C00000"/>
                </a:solidFill>
                <a:latin typeface="Calibri" pitchFamily="34" charset="0"/>
                <a:cs typeface="Calibri" pitchFamily="34" charset="0"/>
              </a:rPr>
              <a:t> </a:t>
            </a:r>
            <a:r>
              <a:rPr lang="en-US" sz="3200">
                <a:solidFill>
                  <a:srgbClr val="C00000"/>
                </a:solidFill>
                <a:latin typeface="Calibri" pitchFamily="34" charset="0"/>
                <a:cs typeface="Calibri" pitchFamily="34" charset="0"/>
              </a:rPr>
              <a:t>yrs</a:t>
            </a:r>
          </a:p>
          <a:p>
            <a:pPr algn="ctr" eaLnBrk="0" fontAlgn="base" hangingPunct="0">
              <a:lnSpc>
                <a:spcPct val="80000"/>
              </a:lnSpc>
              <a:spcBef>
                <a:spcPct val="0"/>
              </a:spcBef>
              <a:spcAft>
                <a:spcPct val="0"/>
              </a:spcAft>
            </a:pPr>
            <a:r>
              <a:rPr lang="en-US" sz="1600">
                <a:solidFill>
                  <a:srgbClr val="C00000"/>
                </a:solidFill>
                <a:latin typeface="Calibri" pitchFamily="34" charset="0"/>
                <a:cs typeface="Calibri" pitchFamily="34" charset="0"/>
              </a:rPr>
              <a:t>Thomas </a:t>
            </a:r>
            <a:br>
              <a:rPr lang="en-US" sz="1600">
                <a:solidFill>
                  <a:srgbClr val="C00000"/>
                </a:solidFill>
                <a:latin typeface="Calibri" pitchFamily="34" charset="0"/>
                <a:cs typeface="Calibri" pitchFamily="34" charset="0"/>
              </a:rPr>
            </a:br>
            <a:r>
              <a:rPr lang="en-US" sz="1600">
                <a:solidFill>
                  <a:srgbClr val="C00000"/>
                </a:solidFill>
                <a:latin typeface="Calibri" pitchFamily="34" charset="0"/>
                <a:cs typeface="Calibri" pitchFamily="34" charset="0"/>
              </a:rPr>
              <a:t>Jefferson</a:t>
            </a:r>
          </a:p>
          <a:p>
            <a:pPr algn="ctr" eaLnBrk="0" fontAlgn="base" hangingPunct="0">
              <a:lnSpc>
                <a:spcPct val="80000"/>
              </a:lnSpc>
              <a:spcBef>
                <a:spcPct val="0"/>
              </a:spcBef>
              <a:spcAft>
                <a:spcPct val="0"/>
              </a:spcAft>
            </a:pPr>
            <a:r>
              <a:rPr lang="en-US" sz="1600">
                <a:solidFill>
                  <a:srgbClr val="C00000"/>
                </a:solidFill>
                <a:latin typeface="Calibri" pitchFamily="34" charset="0"/>
                <a:cs typeface="Calibri" pitchFamily="34" charset="0"/>
              </a:rPr>
              <a:t>(1801-1809)</a:t>
            </a:r>
          </a:p>
        </p:txBody>
      </p:sp>
      <p:sp>
        <p:nvSpPr>
          <p:cNvPr id="27662" name="TextBox 24"/>
          <p:cNvSpPr txBox="1">
            <a:spLocks noChangeArrowheads="1"/>
          </p:cNvSpPr>
          <p:nvPr/>
        </p:nvSpPr>
        <p:spPr bwMode="auto">
          <a:xfrm>
            <a:off x="3917950" y="2867025"/>
            <a:ext cx="133985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0" fontAlgn="base" hangingPunct="0">
              <a:lnSpc>
                <a:spcPct val="70000"/>
              </a:lnSpc>
              <a:spcBef>
                <a:spcPct val="0"/>
              </a:spcBef>
              <a:spcAft>
                <a:spcPct val="0"/>
              </a:spcAft>
            </a:pPr>
            <a:r>
              <a:rPr lang="en-US" sz="3200">
                <a:solidFill>
                  <a:srgbClr val="C00000"/>
                </a:solidFill>
                <a:latin typeface="Calibri" pitchFamily="34" charset="0"/>
                <a:cs typeface="Calibri" pitchFamily="34" charset="0"/>
              </a:rPr>
              <a:t>8</a:t>
            </a:r>
            <a:r>
              <a:rPr lang="en-US" sz="2000">
                <a:solidFill>
                  <a:srgbClr val="C00000"/>
                </a:solidFill>
                <a:latin typeface="Calibri" pitchFamily="34" charset="0"/>
                <a:cs typeface="Calibri" pitchFamily="34" charset="0"/>
              </a:rPr>
              <a:t> </a:t>
            </a:r>
            <a:r>
              <a:rPr lang="en-US" sz="3200">
                <a:solidFill>
                  <a:srgbClr val="C00000"/>
                </a:solidFill>
                <a:latin typeface="Calibri" pitchFamily="34" charset="0"/>
                <a:cs typeface="Calibri" pitchFamily="34" charset="0"/>
              </a:rPr>
              <a:t>yrs</a:t>
            </a:r>
          </a:p>
          <a:p>
            <a:pPr algn="ctr" eaLnBrk="0" fontAlgn="base" hangingPunct="0">
              <a:lnSpc>
                <a:spcPct val="80000"/>
              </a:lnSpc>
              <a:spcBef>
                <a:spcPct val="0"/>
              </a:spcBef>
              <a:spcAft>
                <a:spcPct val="0"/>
              </a:spcAft>
            </a:pPr>
            <a:r>
              <a:rPr lang="en-US" sz="1600">
                <a:solidFill>
                  <a:srgbClr val="C00000"/>
                </a:solidFill>
                <a:latin typeface="Calibri" pitchFamily="34" charset="0"/>
                <a:cs typeface="Calibri" pitchFamily="34" charset="0"/>
              </a:rPr>
              <a:t>James </a:t>
            </a:r>
          </a:p>
          <a:p>
            <a:pPr algn="ctr" eaLnBrk="0" fontAlgn="base" hangingPunct="0">
              <a:lnSpc>
                <a:spcPct val="80000"/>
              </a:lnSpc>
              <a:spcBef>
                <a:spcPct val="0"/>
              </a:spcBef>
              <a:spcAft>
                <a:spcPct val="0"/>
              </a:spcAft>
            </a:pPr>
            <a:r>
              <a:rPr lang="en-US" sz="1600">
                <a:solidFill>
                  <a:srgbClr val="C00000"/>
                </a:solidFill>
                <a:latin typeface="Calibri" pitchFamily="34" charset="0"/>
                <a:cs typeface="Calibri" pitchFamily="34" charset="0"/>
              </a:rPr>
              <a:t>Madison</a:t>
            </a:r>
          </a:p>
          <a:p>
            <a:pPr algn="ctr" eaLnBrk="0" fontAlgn="base" hangingPunct="0">
              <a:lnSpc>
                <a:spcPct val="80000"/>
              </a:lnSpc>
              <a:spcBef>
                <a:spcPct val="0"/>
              </a:spcBef>
              <a:spcAft>
                <a:spcPct val="0"/>
              </a:spcAft>
            </a:pPr>
            <a:r>
              <a:rPr lang="en-US" sz="1600">
                <a:solidFill>
                  <a:srgbClr val="C00000"/>
                </a:solidFill>
                <a:latin typeface="Calibri" pitchFamily="34" charset="0"/>
                <a:cs typeface="Calibri" pitchFamily="34" charset="0"/>
              </a:rPr>
              <a:t>(1809-1817)</a:t>
            </a:r>
            <a:endParaRPr lang="en-US" sz="1200">
              <a:solidFill>
                <a:srgbClr val="C00000"/>
              </a:solidFill>
              <a:latin typeface="Calibri" pitchFamily="34" charset="0"/>
              <a:cs typeface="Calibri" pitchFamily="34" charset="0"/>
            </a:endParaRPr>
          </a:p>
        </p:txBody>
      </p:sp>
      <p:sp>
        <p:nvSpPr>
          <p:cNvPr id="27663" name="TextBox 25"/>
          <p:cNvSpPr txBox="1">
            <a:spLocks noChangeArrowheads="1"/>
          </p:cNvSpPr>
          <p:nvPr/>
        </p:nvSpPr>
        <p:spPr bwMode="auto">
          <a:xfrm>
            <a:off x="5181600" y="2867025"/>
            <a:ext cx="1214438"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0" fontAlgn="base" hangingPunct="0">
              <a:lnSpc>
                <a:spcPct val="70000"/>
              </a:lnSpc>
              <a:spcBef>
                <a:spcPct val="0"/>
              </a:spcBef>
              <a:spcAft>
                <a:spcPct val="0"/>
              </a:spcAft>
            </a:pPr>
            <a:r>
              <a:rPr lang="en-US" sz="3200">
                <a:solidFill>
                  <a:srgbClr val="C00000"/>
                </a:solidFill>
                <a:latin typeface="Calibri" pitchFamily="34" charset="0"/>
                <a:cs typeface="Calibri" pitchFamily="34" charset="0"/>
              </a:rPr>
              <a:t>8</a:t>
            </a:r>
            <a:r>
              <a:rPr lang="en-US" sz="2000">
                <a:solidFill>
                  <a:srgbClr val="C00000"/>
                </a:solidFill>
                <a:latin typeface="Calibri" pitchFamily="34" charset="0"/>
                <a:cs typeface="Calibri" pitchFamily="34" charset="0"/>
              </a:rPr>
              <a:t> </a:t>
            </a:r>
            <a:r>
              <a:rPr lang="en-US" sz="3200">
                <a:solidFill>
                  <a:srgbClr val="C00000"/>
                </a:solidFill>
                <a:latin typeface="Calibri" pitchFamily="34" charset="0"/>
                <a:cs typeface="Calibri" pitchFamily="34" charset="0"/>
              </a:rPr>
              <a:t>yrs</a:t>
            </a:r>
          </a:p>
          <a:p>
            <a:pPr algn="ctr" eaLnBrk="0" fontAlgn="base" hangingPunct="0">
              <a:lnSpc>
                <a:spcPct val="80000"/>
              </a:lnSpc>
              <a:spcBef>
                <a:spcPct val="0"/>
              </a:spcBef>
              <a:spcAft>
                <a:spcPct val="0"/>
              </a:spcAft>
            </a:pPr>
            <a:r>
              <a:rPr lang="en-US" sz="1600">
                <a:solidFill>
                  <a:srgbClr val="C00000"/>
                </a:solidFill>
                <a:latin typeface="Calibri" pitchFamily="34" charset="0"/>
                <a:cs typeface="Calibri" pitchFamily="34" charset="0"/>
              </a:rPr>
              <a:t>James</a:t>
            </a:r>
            <a:br>
              <a:rPr lang="en-US" sz="1600">
                <a:solidFill>
                  <a:srgbClr val="C00000"/>
                </a:solidFill>
                <a:latin typeface="Calibri" pitchFamily="34" charset="0"/>
                <a:cs typeface="Calibri" pitchFamily="34" charset="0"/>
              </a:rPr>
            </a:br>
            <a:r>
              <a:rPr lang="en-US" sz="1600">
                <a:solidFill>
                  <a:srgbClr val="C00000"/>
                </a:solidFill>
                <a:latin typeface="Calibri" pitchFamily="34" charset="0"/>
                <a:cs typeface="Calibri" pitchFamily="34" charset="0"/>
              </a:rPr>
              <a:t>Monroe </a:t>
            </a:r>
          </a:p>
          <a:p>
            <a:pPr algn="ctr" eaLnBrk="0" fontAlgn="base" hangingPunct="0">
              <a:lnSpc>
                <a:spcPct val="80000"/>
              </a:lnSpc>
              <a:spcBef>
                <a:spcPct val="0"/>
              </a:spcBef>
              <a:spcAft>
                <a:spcPct val="0"/>
              </a:spcAft>
            </a:pPr>
            <a:r>
              <a:rPr lang="en-US" sz="1600">
                <a:solidFill>
                  <a:srgbClr val="C00000"/>
                </a:solidFill>
                <a:latin typeface="Calibri" pitchFamily="34" charset="0"/>
                <a:cs typeface="Calibri" pitchFamily="34" charset="0"/>
              </a:rPr>
              <a:t>(1817-1825)</a:t>
            </a:r>
          </a:p>
        </p:txBody>
      </p:sp>
      <p:sp>
        <p:nvSpPr>
          <p:cNvPr id="27664" name="TextBox 26"/>
          <p:cNvSpPr txBox="1">
            <a:spLocks noChangeArrowheads="1"/>
          </p:cNvSpPr>
          <p:nvPr/>
        </p:nvSpPr>
        <p:spPr bwMode="auto">
          <a:xfrm>
            <a:off x="6281738" y="2867025"/>
            <a:ext cx="1338262"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0" fontAlgn="base" hangingPunct="0">
              <a:lnSpc>
                <a:spcPct val="70000"/>
              </a:lnSpc>
              <a:spcBef>
                <a:spcPct val="0"/>
              </a:spcBef>
              <a:spcAft>
                <a:spcPct val="0"/>
              </a:spcAft>
            </a:pPr>
            <a:r>
              <a:rPr lang="en-US" sz="3200">
                <a:solidFill>
                  <a:srgbClr val="C00000"/>
                </a:solidFill>
                <a:latin typeface="Calibri" pitchFamily="34" charset="0"/>
                <a:cs typeface="Calibri" pitchFamily="34" charset="0"/>
              </a:rPr>
              <a:t>4</a:t>
            </a:r>
            <a:r>
              <a:rPr lang="en-US" sz="2000">
                <a:solidFill>
                  <a:srgbClr val="C00000"/>
                </a:solidFill>
                <a:latin typeface="Calibri" pitchFamily="34" charset="0"/>
                <a:cs typeface="Calibri" pitchFamily="34" charset="0"/>
              </a:rPr>
              <a:t> </a:t>
            </a:r>
            <a:r>
              <a:rPr lang="en-US" sz="3200">
                <a:solidFill>
                  <a:srgbClr val="C00000"/>
                </a:solidFill>
                <a:latin typeface="Calibri" pitchFamily="34" charset="0"/>
                <a:cs typeface="Calibri" pitchFamily="34" charset="0"/>
              </a:rPr>
              <a:t>yrs</a:t>
            </a:r>
          </a:p>
          <a:p>
            <a:pPr algn="ctr" eaLnBrk="0" fontAlgn="base" hangingPunct="0">
              <a:lnSpc>
                <a:spcPct val="80000"/>
              </a:lnSpc>
              <a:spcBef>
                <a:spcPct val="0"/>
              </a:spcBef>
              <a:spcAft>
                <a:spcPct val="0"/>
              </a:spcAft>
            </a:pPr>
            <a:r>
              <a:rPr lang="en-US" sz="1600">
                <a:solidFill>
                  <a:srgbClr val="C00000"/>
                </a:solidFill>
                <a:latin typeface="Calibri" pitchFamily="34" charset="0"/>
                <a:cs typeface="Calibri" pitchFamily="34" charset="0"/>
              </a:rPr>
              <a:t>John Quincy</a:t>
            </a:r>
            <a:br>
              <a:rPr lang="en-US" sz="1600">
                <a:solidFill>
                  <a:srgbClr val="C00000"/>
                </a:solidFill>
                <a:latin typeface="Calibri" pitchFamily="34" charset="0"/>
                <a:cs typeface="Calibri" pitchFamily="34" charset="0"/>
              </a:rPr>
            </a:br>
            <a:r>
              <a:rPr lang="en-US" sz="1600">
                <a:solidFill>
                  <a:srgbClr val="C00000"/>
                </a:solidFill>
                <a:latin typeface="Calibri" pitchFamily="34" charset="0"/>
                <a:cs typeface="Calibri" pitchFamily="34" charset="0"/>
              </a:rPr>
              <a:t>Adams </a:t>
            </a:r>
          </a:p>
          <a:p>
            <a:pPr algn="ctr" eaLnBrk="0" fontAlgn="base" hangingPunct="0">
              <a:lnSpc>
                <a:spcPct val="80000"/>
              </a:lnSpc>
              <a:spcBef>
                <a:spcPct val="0"/>
              </a:spcBef>
              <a:spcAft>
                <a:spcPct val="0"/>
              </a:spcAft>
            </a:pPr>
            <a:r>
              <a:rPr lang="en-US" sz="1600">
                <a:solidFill>
                  <a:srgbClr val="C00000"/>
                </a:solidFill>
                <a:latin typeface="Calibri" pitchFamily="34" charset="0"/>
                <a:cs typeface="Calibri" pitchFamily="34" charset="0"/>
              </a:rPr>
              <a:t>(1825-1829)</a:t>
            </a:r>
          </a:p>
        </p:txBody>
      </p:sp>
      <p:sp>
        <p:nvSpPr>
          <p:cNvPr id="27665" name="TextBox 27"/>
          <p:cNvSpPr txBox="1">
            <a:spLocks noChangeArrowheads="1"/>
          </p:cNvSpPr>
          <p:nvPr/>
        </p:nvSpPr>
        <p:spPr bwMode="auto">
          <a:xfrm>
            <a:off x="7467600" y="2867025"/>
            <a:ext cx="12954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0" fontAlgn="base" hangingPunct="0">
              <a:lnSpc>
                <a:spcPct val="70000"/>
              </a:lnSpc>
              <a:spcBef>
                <a:spcPct val="0"/>
              </a:spcBef>
              <a:spcAft>
                <a:spcPct val="0"/>
              </a:spcAft>
            </a:pPr>
            <a:r>
              <a:rPr lang="en-US" sz="3200">
                <a:solidFill>
                  <a:srgbClr val="006600"/>
                </a:solidFill>
                <a:latin typeface="Calibri" pitchFamily="34" charset="0"/>
                <a:cs typeface="Calibri" pitchFamily="34" charset="0"/>
              </a:rPr>
              <a:t>8</a:t>
            </a:r>
            <a:r>
              <a:rPr lang="en-US" sz="2000">
                <a:solidFill>
                  <a:srgbClr val="006600"/>
                </a:solidFill>
                <a:latin typeface="Calibri" pitchFamily="34" charset="0"/>
                <a:cs typeface="Calibri" pitchFamily="34" charset="0"/>
              </a:rPr>
              <a:t> </a:t>
            </a:r>
            <a:r>
              <a:rPr lang="en-US" sz="3200">
                <a:solidFill>
                  <a:srgbClr val="006600"/>
                </a:solidFill>
                <a:latin typeface="Calibri" pitchFamily="34" charset="0"/>
                <a:cs typeface="Calibri" pitchFamily="34" charset="0"/>
              </a:rPr>
              <a:t>yrs</a:t>
            </a:r>
          </a:p>
          <a:p>
            <a:pPr algn="ctr" eaLnBrk="0" fontAlgn="base" hangingPunct="0">
              <a:lnSpc>
                <a:spcPct val="80000"/>
              </a:lnSpc>
              <a:spcBef>
                <a:spcPct val="0"/>
              </a:spcBef>
              <a:spcAft>
                <a:spcPct val="0"/>
              </a:spcAft>
            </a:pPr>
            <a:r>
              <a:rPr lang="en-US" sz="1600">
                <a:solidFill>
                  <a:srgbClr val="006600"/>
                </a:solidFill>
                <a:latin typeface="Calibri" pitchFamily="34" charset="0"/>
                <a:cs typeface="Calibri" pitchFamily="34" charset="0"/>
              </a:rPr>
              <a:t>Andrew Jackson </a:t>
            </a:r>
          </a:p>
          <a:p>
            <a:pPr algn="ctr" eaLnBrk="0" fontAlgn="base" hangingPunct="0">
              <a:lnSpc>
                <a:spcPct val="80000"/>
              </a:lnSpc>
              <a:spcBef>
                <a:spcPct val="0"/>
              </a:spcBef>
              <a:spcAft>
                <a:spcPct val="0"/>
              </a:spcAft>
            </a:pPr>
            <a:r>
              <a:rPr lang="en-US" sz="1600">
                <a:solidFill>
                  <a:srgbClr val="006600"/>
                </a:solidFill>
                <a:latin typeface="Calibri" pitchFamily="34" charset="0"/>
                <a:cs typeface="Calibri" pitchFamily="34" charset="0"/>
              </a:rPr>
              <a:t>(1829-1837)</a:t>
            </a:r>
          </a:p>
        </p:txBody>
      </p:sp>
      <p:sp>
        <p:nvSpPr>
          <p:cNvPr id="27666" name="Right Brace 19"/>
          <p:cNvSpPr>
            <a:spLocks/>
          </p:cNvSpPr>
          <p:nvPr/>
        </p:nvSpPr>
        <p:spPr bwMode="auto">
          <a:xfrm rot="5400000">
            <a:off x="1441450" y="4378325"/>
            <a:ext cx="323850" cy="2139950"/>
          </a:xfrm>
          <a:prstGeom prst="rightBrace">
            <a:avLst>
              <a:gd name="adj1" fmla="val 42309"/>
              <a:gd name="adj2" fmla="val 49458"/>
            </a:avLst>
          </a:prstGeom>
          <a:noFill/>
          <a:ln w="28575" algn="ctr">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27667" name="Right Brace 30"/>
          <p:cNvSpPr>
            <a:spLocks/>
          </p:cNvSpPr>
          <p:nvPr/>
        </p:nvSpPr>
        <p:spPr bwMode="auto">
          <a:xfrm rot="5400000">
            <a:off x="4981575" y="3124200"/>
            <a:ext cx="323850" cy="4648200"/>
          </a:xfrm>
          <a:prstGeom prst="rightBrace">
            <a:avLst>
              <a:gd name="adj1" fmla="val 42328"/>
              <a:gd name="adj2" fmla="val 49458"/>
            </a:avLst>
          </a:prstGeom>
          <a:noFill/>
          <a:ln w="285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cxnSp>
        <p:nvCxnSpPr>
          <p:cNvPr id="27668" name="Straight Arrow Connector 80902"/>
          <p:cNvCxnSpPr>
            <a:cxnSpLocks noChangeShapeType="1"/>
          </p:cNvCxnSpPr>
          <p:nvPr/>
        </p:nvCxnSpPr>
        <p:spPr bwMode="auto">
          <a:xfrm>
            <a:off x="7696200" y="5381625"/>
            <a:ext cx="1219200" cy="0"/>
          </a:xfrm>
          <a:prstGeom prst="straightConnector1">
            <a:avLst/>
          </a:prstGeom>
          <a:noFill/>
          <a:ln w="38100" algn="ctr">
            <a:solidFill>
              <a:srgbClr val="006600"/>
            </a:solidFill>
            <a:round/>
            <a:headEnd/>
            <a:tailEnd type="arrow" w="med" len="med"/>
          </a:ln>
          <a:extLst>
            <a:ext uri="{909E8E84-426E-40DD-AFC4-6F175D3DCCD1}">
              <a14:hiddenFill xmlns:a14="http://schemas.microsoft.com/office/drawing/2010/main">
                <a:noFill/>
              </a14:hiddenFill>
            </a:ext>
          </a:extLst>
        </p:spPr>
      </p:cxnSp>
      <p:sp>
        <p:nvSpPr>
          <p:cNvPr id="27669" name="TextBox 42"/>
          <p:cNvSpPr txBox="1">
            <a:spLocks noChangeArrowheads="1"/>
          </p:cNvSpPr>
          <p:nvPr/>
        </p:nvSpPr>
        <p:spPr bwMode="auto">
          <a:xfrm>
            <a:off x="685800" y="5610225"/>
            <a:ext cx="1905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0" fontAlgn="base" hangingPunct="0">
              <a:lnSpc>
                <a:spcPct val="70000"/>
              </a:lnSpc>
              <a:spcBef>
                <a:spcPct val="0"/>
              </a:spcBef>
              <a:spcAft>
                <a:spcPct val="0"/>
              </a:spcAft>
            </a:pPr>
            <a:r>
              <a:rPr lang="en-US" sz="2800">
                <a:solidFill>
                  <a:srgbClr val="0000CC"/>
                </a:solidFill>
                <a:latin typeface="Calibri" pitchFamily="34" charset="0"/>
                <a:cs typeface="Calibri" pitchFamily="34" charset="0"/>
              </a:rPr>
              <a:t>Federalist Party</a:t>
            </a:r>
            <a:endParaRPr lang="en-US" sz="1100">
              <a:solidFill>
                <a:srgbClr val="0000CC"/>
              </a:solidFill>
              <a:latin typeface="Calibri" pitchFamily="34" charset="0"/>
              <a:cs typeface="Calibri" pitchFamily="34" charset="0"/>
            </a:endParaRPr>
          </a:p>
        </p:txBody>
      </p:sp>
      <p:sp>
        <p:nvSpPr>
          <p:cNvPr id="27670" name="TextBox 43"/>
          <p:cNvSpPr txBox="1">
            <a:spLocks noChangeArrowheads="1"/>
          </p:cNvSpPr>
          <p:nvPr/>
        </p:nvSpPr>
        <p:spPr bwMode="auto">
          <a:xfrm>
            <a:off x="3276600" y="5610225"/>
            <a:ext cx="37338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0" fontAlgn="base" hangingPunct="0">
              <a:lnSpc>
                <a:spcPct val="70000"/>
              </a:lnSpc>
              <a:spcBef>
                <a:spcPct val="0"/>
              </a:spcBef>
              <a:spcAft>
                <a:spcPct val="0"/>
              </a:spcAft>
            </a:pPr>
            <a:r>
              <a:rPr lang="en-US" sz="2800">
                <a:solidFill>
                  <a:srgbClr val="C00000"/>
                </a:solidFill>
                <a:latin typeface="Calibri" pitchFamily="34" charset="0"/>
                <a:cs typeface="Calibri" pitchFamily="34" charset="0"/>
              </a:rPr>
              <a:t>Democratic-Republican Party</a:t>
            </a:r>
            <a:endParaRPr lang="en-US" sz="1100">
              <a:solidFill>
                <a:srgbClr val="C00000"/>
              </a:solidFill>
              <a:latin typeface="Calibri" pitchFamily="34" charset="0"/>
              <a:cs typeface="Calibri" pitchFamily="34" charset="0"/>
            </a:endParaRPr>
          </a:p>
        </p:txBody>
      </p:sp>
      <p:sp>
        <p:nvSpPr>
          <p:cNvPr id="27671" name="TextBox 44"/>
          <p:cNvSpPr txBox="1">
            <a:spLocks noChangeArrowheads="1"/>
          </p:cNvSpPr>
          <p:nvPr/>
        </p:nvSpPr>
        <p:spPr bwMode="auto">
          <a:xfrm>
            <a:off x="7239000" y="5610225"/>
            <a:ext cx="1905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0" fontAlgn="base" hangingPunct="0">
              <a:lnSpc>
                <a:spcPct val="70000"/>
              </a:lnSpc>
              <a:spcBef>
                <a:spcPct val="0"/>
              </a:spcBef>
              <a:spcAft>
                <a:spcPct val="0"/>
              </a:spcAft>
            </a:pPr>
            <a:r>
              <a:rPr lang="en-US" sz="2800">
                <a:solidFill>
                  <a:srgbClr val="006600"/>
                </a:solidFill>
                <a:latin typeface="Calibri" pitchFamily="34" charset="0"/>
                <a:cs typeface="Calibri" pitchFamily="34" charset="0"/>
              </a:rPr>
              <a:t>Democratic Party</a:t>
            </a:r>
            <a:endParaRPr lang="en-US" sz="1100">
              <a:solidFill>
                <a:srgbClr val="006600"/>
              </a:solidFill>
              <a:latin typeface="Calibri" pitchFamily="34" charset="0"/>
              <a:cs typeface="Calibri" pitchFamily="34" charset="0"/>
            </a:endParaRPr>
          </a:p>
        </p:txBody>
      </p:sp>
      <p:sp>
        <p:nvSpPr>
          <p:cNvPr id="27672" name="Rectangle 1"/>
          <p:cNvSpPr>
            <a:spLocks noChangeArrowheads="1"/>
          </p:cNvSpPr>
          <p:nvPr/>
        </p:nvSpPr>
        <p:spPr bwMode="auto">
          <a:xfrm>
            <a:off x="381000" y="1230313"/>
            <a:ext cx="8534400" cy="1284287"/>
          </a:xfrm>
          <a:prstGeom prst="rect">
            <a:avLst/>
          </a:prstGeom>
          <a:solidFill>
            <a:srgbClr val="FFFFCC"/>
          </a:solidFill>
          <a:ln w="9525">
            <a:solidFill>
              <a:schemeClr val="tx1"/>
            </a:solidFill>
            <a:miter lim="800000"/>
            <a:headEnd/>
            <a:tailEnd/>
          </a:ln>
        </p:spPr>
        <p:txBody>
          <a:bodyPr>
            <a:spAutoFit/>
          </a:bodyPr>
          <a:lstStyle/>
          <a:p>
            <a:pPr algn="ctr" eaLnBrk="0" fontAlgn="base" hangingPunct="0">
              <a:lnSpc>
                <a:spcPct val="80000"/>
              </a:lnSpc>
              <a:spcBef>
                <a:spcPct val="0"/>
              </a:spcBef>
              <a:spcAft>
                <a:spcPct val="0"/>
              </a:spcAft>
            </a:pPr>
            <a:r>
              <a:rPr lang="en-US" sz="3200">
                <a:solidFill>
                  <a:srgbClr val="000000"/>
                </a:solidFill>
                <a:latin typeface="Calibri" pitchFamily="34" charset="0"/>
                <a:cs typeface="Calibri" pitchFamily="34" charset="0"/>
              </a:rPr>
              <a:t>Madison continued the dominance of the Democratic-Republican Party &amp; tried to continue Jefferson’s policies of limited national government </a:t>
            </a:r>
          </a:p>
        </p:txBody>
      </p:sp>
    </p:spTree>
    <p:extLst>
      <p:ext uri="{BB962C8B-B14F-4D97-AF65-F5344CB8AC3E}">
        <p14:creationId xmlns:p14="http://schemas.microsoft.com/office/powerpoint/2010/main" val="1764434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2">
            <a:extLst>
              <a:ext uri="{28A0092B-C50C-407E-A947-70E740481C1C}">
                <a14:useLocalDpi xmlns:a14="http://schemas.microsoft.com/office/drawing/2010/main" val="0"/>
              </a:ext>
            </a:extLst>
          </a:blip>
          <a:srcRect l="26332" t="24966" r="33195" b="15726"/>
          <a:stretch>
            <a:fillRect/>
          </a:stretch>
        </p:blipFill>
        <p:spPr bwMode="auto">
          <a:xfrm>
            <a:off x="3500438" y="2133600"/>
            <a:ext cx="5643562"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4" descr="http://sspd.humanitiestexas.org/p.php?a=Vnp3cnJ6bnJvbyZOdmtxanBuSXBsaSRod2ElNTY+MSMiPjgqMzI/NCYzNz80LT4yJiM3JTsmMiszJTQy&amp;m=1323801228"/>
          <p:cNvPicPr>
            <a:picLocks noChangeAspect="1" noChangeArrowheads="1"/>
          </p:cNvPicPr>
          <p:nvPr/>
        </p:nvPicPr>
        <p:blipFill>
          <a:blip r:embed="rId3">
            <a:extLst>
              <a:ext uri="{28A0092B-C50C-407E-A947-70E740481C1C}">
                <a14:useLocalDpi xmlns:a14="http://schemas.microsoft.com/office/drawing/2010/main" val="0"/>
              </a:ext>
            </a:extLst>
          </a:blip>
          <a:srcRect l="8627" t="13570" r="10612" b="7024"/>
          <a:stretch>
            <a:fillRect/>
          </a:stretch>
        </p:blipFill>
        <p:spPr bwMode="auto">
          <a:xfrm>
            <a:off x="61913" y="2239963"/>
            <a:ext cx="3352800"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6" descr="http://farm8.staticflickr.com/7255/6973286910_527ff0ba6c_b.jpg"/>
          <p:cNvPicPr>
            <a:picLocks noChangeAspect="1" noChangeArrowheads="1"/>
          </p:cNvPicPr>
          <p:nvPr/>
        </p:nvPicPr>
        <p:blipFill>
          <a:blip r:embed="rId4">
            <a:extLst>
              <a:ext uri="{28A0092B-C50C-407E-A947-70E740481C1C}">
                <a14:useLocalDpi xmlns:a14="http://schemas.microsoft.com/office/drawing/2010/main" val="0"/>
              </a:ext>
            </a:extLst>
          </a:blip>
          <a:srcRect l="20663" t="21288" r="10648" b="15195"/>
          <a:stretch>
            <a:fillRect/>
          </a:stretch>
        </p:blipFill>
        <p:spPr bwMode="auto">
          <a:xfrm>
            <a:off x="76200" y="4351338"/>
            <a:ext cx="3352800"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AutoShape 5"/>
          <p:cNvSpPr>
            <a:spLocks noChangeArrowheads="1"/>
          </p:cNvSpPr>
          <p:nvPr/>
        </p:nvSpPr>
        <p:spPr bwMode="auto">
          <a:xfrm>
            <a:off x="76200" y="76200"/>
            <a:ext cx="3338513" cy="2057400"/>
          </a:xfrm>
          <a:prstGeom prst="wedgeRectCallout">
            <a:avLst>
              <a:gd name="adj1" fmla="val 9926"/>
              <a:gd name="adj2" fmla="val -15949"/>
            </a:avLst>
          </a:prstGeom>
          <a:solidFill>
            <a:srgbClr val="FFCCFF"/>
          </a:solidFill>
          <a:ln w="12700">
            <a:solidFill>
              <a:schemeClr val="tx1"/>
            </a:solidFill>
            <a:miter lim="800000"/>
            <a:headEnd/>
            <a:tailEnd/>
          </a:ln>
        </p:spPr>
        <p:txBody>
          <a:bodyPr/>
          <a:lstStyle/>
          <a:p>
            <a:pPr algn="ctr" eaLnBrk="0" fontAlgn="base" hangingPunct="0">
              <a:lnSpc>
                <a:spcPct val="80000"/>
              </a:lnSpc>
              <a:spcBef>
                <a:spcPct val="0"/>
              </a:spcBef>
              <a:spcAft>
                <a:spcPct val="0"/>
              </a:spcAft>
              <a:buClr>
                <a:srgbClr val="0099CC"/>
              </a:buClr>
              <a:buSzPct val="90000"/>
              <a:buFont typeface="Wingdings" pitchFamily="2" charset="2"/>
              <a:buNone/>
            </a:pPr>
            <a:r>
              <a:rPr lang="en-US" sz="3200">
                <a:solidFill>
                  <a:srgbClr val="000000"/>
                </a:solidFill>
                <a:latin typeface="Calibri" pitchFamily="34" charset="0"/>
                <a:cs typeface="Calibri" pitchFamily="34" charset="0"/>
              </a:rPr>
              <a:t>But, the </a:t>
            </a:r>
            <a:br>
              <a:rPr lang="en-US" sz="3200">
                <a:solidFill>
                  <a:srgbClr val="000000"/>
                </a:solidFill>
                <a:latin typeface="Calibri" pitchFamily="34" charset="0"/>
                <a:cs typeface="Calibri" pitchFamily="34" charset="0"/>
              </a:rPr>
            </a:br>
            <a:r>
              <a:rPr lang="en-US" sz="3200">
                <a:solidFill>
                  <a:srgbClr val="000000"/>
                </a:solidFill>
                <a:latin typeface="Calibri" pitchFamily="34" charset="0"/>
                <a:cs typeface="Calibri" pitchFamily="34" charset="0"/>
              </a:rPr>
              <a:t>war between </a:t>
            </a:r>
            <a:br>
              <a:rPr lang="en-US" sz="3200">
                <a:solidFill>
                  <a:srgbClr val="000000"/>
                </a:solidFill>
                <a:latin typeface="Calibri" pitchFamily="34" charset="0"/>
                <a:cs typeface="Calibri" pitchFamily="34" charset="0"/>
              </a:rPr>
            </a:br>
            <a:r>
              <a:rPr lang="en-US" sz="3200">
                <a:solidFill>
                  <a:srgbClr val="000000"/>
                </a:solidFill>
                <a:latin typeface="Calibri" pitchFamily="34" charset="0"/>
                <a:cs typeface="Calibri" pitchFamily="34" charset="0"/>
              </a:rPr>
              <a:t>England &amp; France continued to cause America problems</a:t>
            </a:r>
            <a:endParaRPr kumimoji="1" lang="en-US" sz="3200">
              <a:solidFill>
                <a:srgbClr val="000000"/>
              </a:solidFill>
              <a:latin typeface="Calibri" pitchFamily="34" charset="0"/>
              <a:cs typeface="Calibri" pitchFamily="34" charset="0"/>
            </a:endParaRPr>
          </a:p>
        </p:txBody>
      </p:sp>
      <p:sp>
        <p:nvSpPr>
          <p:cNvPr id="9" name="AutoShape 5"/>
          <p:cNvSpPr>
            <a:spLocks noChangeArrowheads="1"/>
          </p:cNvSpPr>
          <p:nvPr/>
        </p:nvSpPr>
        <p:spPr bwMode="auto">
          <a:xfrm>
            <a:off x="3500438" y="177800"/>
            <a:ext cx="5567362" cy="812800"/>
          </a:xfrm>
          <a:prstGeom prst="wedgeRectCallout">
            <a:avLst>
              <a:gd name="adj1" fmla="val 9926"/>
              <a:gd name="adj2" fmla="val -15949"/>
            </a:avLst>
          </a:prstGeom>
          <a:solidFill>
            <a:srgbClr val="CCECFF"/>
          </a:solidFill>
          <a:ln w="12700">
            <a:solidFill>
              <a:schemeClr val="tx1"/>
            </a:solidFill>
            <a:miter lim="800000"/>
            <a:headEnd/>
            <a:tailEnd/>
          </a:ln>
        </p:spPr>
        <p:txBody>
          <a:bodyPr/>
          <a:lstStyle/>
          <a:p>
            <a:pPr algn="ctr" eaLnBrk="0" fontAlgn="base" hangingPunct="0">
              <a:lnSpc>
                <a:spcPct val="80000"/>
              </a:lnSpc>
              <a:spcBef>
                <a:spcPct val="0"/>
              </a:spcBef>
              <a:spcAft>
                <a:spcPct val="0"/>
              </a:spcAft>
            </a:pPr>
            <a:r>
              <a:rPr lang="en-US" sz="3200">
                <a:solidFill>
                  <a:srgbClr val="000000"/>
                </a:solidFill>
                <a:latin typeface="Calibri" pitchFamily="34" charset="0"/>
                <a:cs typeface="Calibri" pitchFamily="34" charset="0"/>
              </a:rPr>
              <a:t>England and France continued to violate American free trade</a:t>
            </a:r>
          </a:p>
        </p:txBody>
      </p:sp>
      <p:sp>
        <p:nvSpPr>
          <p:cNvPr id="8" name="AutoShape 5"/>
          <p:cNvSpPr>
            <a:spLocks noChangeArrowheads="1"/>
          </p:cNvSpPr>
          <p:nvPr/>
        </p:nvSpPr>
        <p:spPr bwMode="auto">
          <a:xfrm>
            <a:off x="3492500" y="1168400"/>
            <a:ext cx="5567363" cy="812800"/>
          </a:xfrm>
          <a:prstGeom prst="wedgeRectCallout">
            <a:avLst>
              <a:gd name="adj1" fmla="val 9926"/>
              <a:gd name="adj2" fmla="val -15949"/>
            </a:avLst>
          </a:prstGeom>
          <a:solidFill>
            <a:srgbClr val="CCFFCC"/>
          </a:solidFill>
          <a:ln w="12700">
            <a:solidFill>
              <a:schemeClr val="tx1"/>
            </a:solidFill>
            <a:miter lim="800000"/>
            <a:headEnd/>
            <a:tailEnd/>
          </a:ln>
        </p:spPr>
        <p:txBody>
          <a:bodyPr/>
          <a:lstStyle/>
          <a:p>
            <a:pPr algn="ctr" eaLnBrk="0" fontAlgn="base" hangingPunct="0">
              <a:lnSpc>
                <a:spcPct val="80000"/>
              </a:lnSpc>
              <a:spcBef>
                <a:spcPct val="0"/>
              </a:spcBef>
              <a:spcAft>
                <a:spcPct val="0"/>
              </a:spcAft>
            </a:pPr>
            <a:r>
              <a:rPr lang="en-US" sz="3200">
                <a:solidFill>
                  <a:srgbClr val="000000"/>
                </a:solidFill>
                <a:latin typeface="Calibri" pitchFamily="34" charset="0"/>
                <a:cs typeface="Calibri" pitchFamily="34" charset="0"/>
              </a:rPr>
              <a:t>The British navy continued to </a:t>
            </a:r>
            <a:br>
              <a:rPr lang="en-US" sz="3200">
                <a:solidFill>
                  <a:srgbClr val="000000"/>
                </a:solidFill>
                <a:latin typeface="Calibri" pitchFamily="34" charset="0"/>
                <a:cs typeface="Calibri" pitchFamily="34" charset="0"/>
              </a:rPr>
            </a:br>
            <a:r>
              <a:rPr lang="en-US" sz="3200">
                <a:solidFill>
                  <a:srgbClr val="000000"/>
                </a:solidFill>
                <a:latin typeface="Calibri" pitchFamily="34" charset="0"/>
                <a:cs typeface="Calibri" pitchFamily="34" charset="0"/>
              </a:rPr>
              <a:t>“impress” American merchants</a:t>
            </a:r>
          </a:p>
        </p:txBody>
      </p:sp>
    </p:spTree>
    <p:extLst>
      <p:ext uri="{BB962C8B-B14F-4D97-AF65-F5344CB8AC3E}">
        <p14:creationId xmlns:p14="http://schemas.microsoft.com/office/powerpoint/2010/main" val="2851222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2" descr="http://www.trbimg.com/img-4ff11a2b/turbine/sns-rt-cbre8610aa000.jpg-20120701/600"/>
          <p:cNvPicPr>
            <a:picLocks noChangeAspect="1" noChangeArrowheads="1"/>
          </p:cNvPicPr>
          <p:nvPr/>
        </p:nvPicPr>
        <p:blipFill>
          <a:blip r:embed="rId2">
            <a:extLst>
              <a:ext uri="{28A0092B-C50C-407E-A947-70E740481C1C}">
                <a14:useLocalDpi xmlns:a14="http://schemas.microsoft.com/office/drawing/2010/main" val="0"/>
              </a:ext>
            </a:extLst>
          </a:blip>
          <a:srcRect l="4149" t="3999" r="5022" b="2896"/>
          <a:stretch>
            <a:fillRect/>
          </a:stretch>
        </p:blipFill>
        <p:spPr bwMode="auto">
          <a:xfrm>
            <a:off x="76200" y="1143000"/>
            <a:ext cx="4648200" cy="555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ChangeArrowheads="1"/>
          </p:cNvSpPr>
          <p:nvPr/>
        </p:nvSpPr>
        <p:spPr bwMode="auto">
          <a:xfrm>
            <a:off x="381000" y="100013"/>
            <a:ext cx="8382000" cy="890587"/>
          </a:xfrm>
          <a:prstGeom prst="rect">
            <a:avLst/>
          </a:prstGeom>
          <a:solidFill>
            <a:srgbClr val="CCFFCC"/>
          </a:solidFill>
          <a:ln w="9525">
            <a:solidFill>
              <a:schemeClr val="tx1"/>
            </a:solidFill>
            <a:miter lim="800000"/>
            <a:headEnd/>
            <a:tailEnd/>
          </a:ln>
        </p:spPr>
        <p:txBody>
          <a:bodyPr>
            <a:spAutoFit/>
          </a:bodyPr>
          <a:lstStyle/>
          <a:p>
            <a:pPr algn="ctr" eaLnBrk="0" fontAlgn="base" hangingPunct="0">
              <a:lnSpc>
                <a:spcPct val="80000"/>
              </a:lnSpc>
              <a:spcBef>
                <a:spcPct val="0"/>
              </a:spcBef>
              <a:spcAft>
                <a:spcPct val="0"/>
              </a:spcAft>
            </a:pPr>
            <a:r>
              <a:rPr lang="en-US" sz="3200">
                <a:solidFill>
                  <a:srgbClr val="000000"/>
                </a:solidFill>
                <a:latin typeface="Calibri" pitchFamily="34" charset="0"/>
                <a:cs typeface="Calibri" pitchFamily="34" charset="0"/>
              </a:rPr>
              <a:t>Many Congressmen called “War Hawks” </a:t>
            </a:r>
            <a:br>
              <a:rPr lang="en-US" sz="3200">
                <a:solidFill>
                  <a:srgbClr val="000000"/>
                </a:solidFill>
                <a:latin typeface="Calibri" pitchFamily="34" charset="0"/>
                <a:cs typeface="Calibri" pitchFamily="34" charset="0"/>
              </a:rPr>
            </a:br>
            <a:r>
              <a:rPr lang="en-US" sz="3200">
                <a:solidFill>
                  <a:srgbClr val="000000"/>
                </a:solidFill>
                <a:latin typeface="Calibri" pitchFamily="34" charset="0"/>
                <a:cs typeface="Calibri" pitchFamily="34" charset="0"/>
              </a:rPr>
              <a:t>demanded war with Britain to defend U.S. honor</a:t>
            </a:r>
          </a:p>
        </p:txBody>
      </p:sp>
      <p:pic>
        <p:nvPicPr>
          <p:cNvPr id="29700" name="Picture 4" descr="http://www.conservapedia.com/images/thumb/8/8b/Henry-clay5.jpg/420px-Henry-clay5.jpg"/>
          <p:cNvPicPr>
            <a:picLocks noChangeAspect="1" noChangeArrowheads="1"/>
          </p:cNvPicPr>
          <p:nvPr/>
        </p:nvPicPr>
        <p:blipFill>
          <a:blip r:embed="rId3">
            <a:extLst>
              <a:ext uri="{28A0092B-C50C-407E-A947-70E740481C1C}">
                <a14:useLocalDpi xmlns:a14="http://schemas.microsoft.com/office/drawing/2010/main" val="0"/>
              </a:ext>
            </a:extLst>
          </a:blip>
          <a:srcRect t="10368" b="1749"/>
          <a:stretch>
            <a:fillRect/>
          </a:stretch>
        </p:blipFill>
        <p:spPr bwMode="auto">
          <a:xfrm>
            <a:off x="4857750" y="2446338"/>
            <a:ext cx="4154488"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6"/>
          <p:cNvSpPr>
            <a:spLocks noChangeArrowheads="1"/>
          </p:cNvSpPr>
          <p:nvPr/>
        </p:nvSpPr>
        <p:spPr bwMode="auto">
          <a:xfrm>
            <a:off x="4857750" y="1143000"/>
            <a:ext cx="4154488" cy="1219200"/>
          </a:xfrm>
          <a:prstGeom prst="wedgeRectCallout">
            <a:avLst>
              <a:gd name="adj1" fmla="val 8880"/>
              <a:gd name="adj2" fmla="val 163602"/>
            </a:avLst>
          </a:prstGeom>
          <a:solidFill>
            <a:srgbClr val="FFCC99"/>
          </a:solidFill>
          <a:ln w="12700">
            <a:solidFill>
              <a:schemeClr val="tx1"/>
            </a:solidFill>
            <a:miter lim="800000"/>
            <a:headEnd/>
            <a:tailEnd/>
          </a:ln>
        </p:spPr>
        <p:txBody>
          <a:bodyPr/>
          <a:lstStyle/>
          <a:p>
            <a:pPr algn="ctr" fontAlgn="base">
              <a:lnSpc>
                <a:spcPct val="80000"/>
              </a:lnSpc>
              <a:spcBef>
                <a:spcPct val="0"/>
              </a:spcBef>
              <a:spcAft>
                <a:spcPct val="0"/>
              </a:spcAft>
            </a:pPr>
            <a:r>
              <a:rPr lang="en-US" sz="3200">
                <a:solidFill>
                  <a:srgbClr val="000000"/>
                </a:solidFill>
                <a:latin typeface="Calibri" pitchFamily="34" charset="0"/>
                <a:cs typeface="Calibri" pitchFamily="34" charset="0"/>
              </a:rPr>
              <a:t>“</a:t>
            </a:r>
            <a:r>
              <a:rPr lang="en-US" sz="3200" i="1">
                <a:solidFill>
                  <a:srgbClr val="000000"/>
                </a:solidFill>
                <a:latin typeface="Calibri" pitchFamily="34" charset="0"/>
                <a:cs typeface="Calibri" pitchFamily="34" charset="0"/>
              </a:rPr>
              <a:t>Free Trade and </a:t>
            </a:r>
            <a:br>
              <a:rPr lang="en-US" sz="3200" i="1">
                <a:solidFill>
                  <a:srgbClr val="000000"/>
                </a:solidFill>
                <a:latin typeface="Calibri" pitchFamily="34" charset="0"/>
                <a:cs typeface="Calibri" pitchFamily="34" charset="0"/>
              </a:rPr>
            </a:br>
            <a:r>
              <a:rPr lang="en-US" sz="3200" i="1">
                <a:solidFill>
                  <a:srgbClr val="000000"/>
                </a:solidFill>
                <a:latin typeface="Calibri" pitchFamily="34" charset="0"/>
                <a:cs typeface="Calibri" pitchFamily="34" charset="0"/>
              </a:rPr>
              <a:t>Sailors' Rights</a:t>
            </a:r>
            <a:r>
              <a:rPr lang="en-US" sz="3200">
                <a:solidFill>
                  <a:srgbClr val="000000"/>
                </a:solidFill>
                <a:latin typeface="Calibri" pitchFamily="34" charset="0"/>
                <a:cs typeface="Calibri" pitchFamily="34" charset="0"/>
              </a:rPr>
              <a:t>” was </a:t>
            </a:r>
            <a:br>
              <a:rPr lang="en-US" sz="3200">
                <a:solidFill>
                  <a:srgbClr val="000000"/>
                </a:solidFill>
                <a:latin typeface="Calibri" pitchFamily="34" charset="0"/>
                <a:cs typeface="Calibri" pitchFamily="34" charset="0"/>
              </a:rPr>
            </a:br>
            <a:r>
              <a:rPr lang="en-US" sz="3200">
                <a:solidFill>
                  <a:srgbClr val="000000"/>
                </a:solidFill>
                <a:latin typeface="Calibri" pitchFamily="34" charset="0"/>
                <a:cs typeface="Calibri" pitchFamily="34" charset="0"/>
              </a:rPr>
              <a:t>a popular battle cry</a:t>
            </a:r>
          </a:p>
        </p:txBody>
      </p:sp>
    </p:spTree>
    <p:extLst>
      <p:ext uri="{BB962C8B-B14F-4D97-AF65-F5344CB8AC3E}">
        <p14:creationId xmlns:p14="http://schemas.microsoft.com/office/powerpoint/2010/main" val="69122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FFCC"/>
        </a:solidFill>
        <a:effectLst/>
      </p:bgPr>
    </p:bg>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76200" y="152400"/>
            <a:ext cx="8823325" cy="6705600"/>
          </a:xfrm>
        </p:spPr>
        <p:txBody>
          <a:bodyPr/>
          <a:lstStyle/>
          <a:p>
            <a:pPr marL="0" indent="0" algn="ctr">
              <a:lnSpc>
                <a:spcPct val="80000"/>
              </a:lnSpc>
              <a:spcBef>
                <a:spcPts val="400"/>
              </a:spcBef>
              <a:spcAft>
                <a:spcPts val="1200"/>
              </a:spcAft>
              <a:buFont typeface="Arial" charset="0"/>
              <a:buNone/>
              <a:defRPr/>
            </a:pPr>
            <a:r>
              <a:rPr lang="en-US" sz="3200" u="sng" dirty="0" smtClean="0">
                <a:latin typeface="Calibri" pitchFamily="34" charset="0"/>
                <a:cs typeface="Calibri" pitchFamily="34" charset="0"/>
              </a:rPr>
              <a:t>Problem</a:t>
            </a:r>
            <a:r>
              <a:rPr lang="en-US" sz="3200" dirty="0" smtClean="0">
                <a:latin typeface="Calibri" pitchFamily="34" charset="0"/>
                <a:cs typeface="Calibri" pitchFamily="34" charset="0"/>
              </a:rPr>
              <a:t>: Since 1793, Britain and France have been at war, violated free trade, and used impressment against American merchants. Attempts to resolve these issues did not solve these problems</a:t>
            </a:r>
          </a:p>
          <a:p>
            <a:pPr marL="236538" indent="-236538">
              <a:lnSpc>
                <a:spcPct val="80000"/>
              </a:lnSpc>
              <a:spcBef>
                <a:spcPts val="400"/>
              </a:spcBef>
              <a:spcAft>
                <a:spcPts val="400"/>
              </a:spcAft>
              <a:buFont typeface="Arial" pitchFamily="34" charset="0"/>
              <a:buChar char="•"/>
              <a:defRPr/>
            </a:pPr>
            <a:r>
              <a:rPr lang="en-US" sz="3200" dirty="0" smtClean="0">
                <a:solidFill>
                  <a:srgbClr val="0000CC"/>
                </a:solidFill>
                <a:latin typeface="Calibri" pitchFamily="34" charset="0"/>
                <a:cs typeface="Calibri" pitchFamily="34" charset="0"/>
              </a:rPr>
              <a:t>Washington’s P</a:t>
            </a:r>
            <a:r>
              <a:rPr lang="en-US" sz="3200" i="1" dirty="0" smtClean="0">
                <a:solidFill>
                  <a:srgbClr val="0000CC"/>
                </a:solidFill>
                <a:latin typeface="Calibri" pitchFamily="34" charset="0"/>
                <a:cs typeface="Calibri" pitchFamily="34" charset="0"/>
              </a:rPr>
              <a:t>roclamation </a:t>
            </a:r>
            <a:br>
              <a:rPr lang="en-US" sz="3200" i="1" dirty="0" smtClean="0">
                <a:solidFill>
                  <a:srgbClr val="0000CC"/>
                </a:solidFill>
                <a:latin typeface="Calibri" pitchFamily="34" charset="0"/>
                <a:cs typeface="Calibri" pitchFamily="34" charset="0"/>
              </a:rPr>
            </a:br>
            <a:r>
              <a:rPr lang="en-US" sz="3200" i="1" dirty="0" smtClean="0">
                <a:solidFill>
                  <a:srgbClr val="0000CC"/>
                </a:solidFill>
                <a:latin typeface="Calibri" pitchFamily="34" charset="0"/>
                <a:cs typeface="Calibri" pitchFamily="34" charset="0"/>
              </a:rPr>
              <a:t>of Neutrality</a:t>
            </a:r>
            <a:r>
              <a:rPr lang="en-US" sz="3200" dirty="0" smtClean="0">
                <a:solidFill>
                  <a:srgbClr val="0000CC"/>
                </a:solidFill>
                <a:latin typeface="Calibri" pitchFamily="34" charset="0"/>
                <a:cs typeface="Calibri" pitchFamily="34" charset="0"/>
              </a:rPr>
              <a:t> (1793)</a:t>
            </a:r>
          </a:p>
          <a:p>
            <a:pPr marL="236538" indent="-236538">
              <a:lnSpc>
                <a:spcPct val="80000"/>
              </a:lnSpc>
              <a:spcBef>
                <a:spcPts val="400"/>
              </a:spcBef>
              <a:spcAft>
                <a:spcPts val="400"/>
              </a:spcAft>
              <a:buFont typeface="Arial" pitchFamily="34" charset="0"/>
              <a:buChar char="•"/>
              <a:defRPr/>
            </a:pPr>
            <a:r>
              <a:rPr lang="en-US" sz="3200" dirty="0" smtClean="0">
                <a:solidFill>
                  <a:srgbClr val="C00000"/>
                </a:solidFill>
                <a:latin typeface="Calibri" pitchFamily="34" charset="0"/>
                <a:cs typeface="Calibri" pitchFamily="34" charset="0"/>
              </a:rPr>
              <a:t>Adams’ XYZ Affair (1798)</a:t>
            </a:r>
          </a:p>
          <a:p>
            <a:pPr marL="236538" indent="-236538">
              <a:lnSpc>
                <a:spcPct val="80000"/>
              </a:lnSpc>
              <a:spcBef>
                <a:spcPts val="400"/>
              </a:spcBef>
              <a:spcAft>
                <a:spcPts val="400"/>
              </a:spcAft>
              <a:buFont typeface="Arial" pitchFamily="34" charset="0"/>
              <a:buChar char="•"/>
              <a:defRPr/>
            </a:pPr>
            <a:r>
              <a:rPr lang="en-US" sz="3200" dirty="0" smtClean="0">
                <a:solidFill>
                  <a:srgbClr val="660066"/>
                </a:solidFill>
                <a:latin typeface="Calibri" pitchFamily="34" charset="0"/>
                <a:cs typeface="Calibri" pitchFamily="34" charset="0"/>
              </a:rPr>
              <a:t>Jefferson’s embargo (1807)</a:t>
            </a:r>
          </a:p>
        </p:txBody>
      </p:sp>
      <p:pic>
        <p:nvPicPr>
          <p:cNvPr id="30723" name="Picture 2" descr="http://www.trbimg.com/img-4ff11a2b/turbine/sns-rt-cbre8610aa000.jpg-20120701/600"/>
          <p:cNvPicPr>
            <a:picLocks noChangeAspect="1" noChangeArrowheads="1"/>
          </p:cNvPicPr>
          <p:nvPr/>
        </p:nvPicPr>
        <p:blipFill>
          <a:blip r:embed="rId2">
            <a:extLst>
              <a:ext uri="{28A0092B-C50C-407E-A947-70E740481C1C}">
                <a14:useLocalDpi xmlns:a14="http://schemas.microsoft.com/office/drawing/2010/main" val="0"/>
              </a:ext>
            </a:extLst>
          </a:blip>
          <a:srcRect l="4149" t="4785" r="5022" b="2896"/>
          <a:stretch>
            <a:fillRect/>
          </a:stretch>
        </p:blipFill>
        <p:spPr bwMode="auto">
          <a:xfrm>
            <a:off x="5105400" y="1905000"/>
            <a:ext cx="3967163" cy="470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2"/>
          <p:cNvSpPr>
            <a:spLocks noChangeArrowheads="1"/>
          </p:cNvSpPr>
          <p:nvPr/>
        </p:nvSpPr>
        <p:spPr bwMode="auto">
          <a:xfrm>
            <a:off x="152400" y="3886200"/>
            <a:ext cx="4800600" cy="2465388"/>
          </a:xfrm>
          <a:prstGeom prst="rect">
            <a:avLst/>
          </a:prstGeom>
          <a:solidFill>
            <a:srgbClr val="CCFFCC"/>
          </a:solidFill>
          <a:ln w="9525">
            <a:solidFill>
              <a:schemeClr val="tx1"/>
            </a:solidFill>
            <a:miter lim="800000"/>
            <a:headEnd/>
            <a:tailEnd/>
          </a:ln>
        </p:spPr>
        <p:txBody>
          <a:bodyPr>
            <a:spAutoFit/>
          </a:bodyPr>
          <a:lstStyle/>
          <a:p>
            <a:pPr algn="ctr" eaLnBrk="0" fontAlgn="base" hangingPunct="0">
              <a:lnSpc>
                <a:spcPct val="80000"/>
              </a:lnSpc>
              <a:spcBef>
                <a:spcPct val="10000"/>
              </a:spcBef>
              <a:spcAft>
                <a:spcPct val="0"/>
              </a:spcAft>
            </a:pPr>
            <a:r>
              <a:rPr lang="en-US" sz="3200">
                <a:solidFill>
                  <a:srgbClr val="000000"/>
                </a:solidFill>
                <a:latin typeface="Calibri" pitchFamily="34" charset="0"/>
              </a:rPr>
              <a:t>Brainstorm three solutions </a:t>
            </a:r>
            <a:br>
              <a:rPr lang="en-US" sz="3200">
                <a:solidFill>
                  <a:srgbClr val="000000"/>
                </a:solidFill>
                <a:latin typeface="Calibri" pitchFamily="34" charset="0"/>
              </a:rPr>
            </a:br>
            <a:r>
              <a:rPr lang="en-US" sz="3200">
                <a:solidFill>
                  <a:srgbClr val="000000"/>
                </a:solidFill>
                <a:latin typeface="Calibri" pitchFamily="34" charset="0"/>
              </a:rPr>
              <a:t>President Madison could use to solve this problem and  select the 1 best alternative. Be sure to explain your decision </a:t>
            </a:r>
          </a:p>
        </p:txBody>
      </p:sp>
    </p:spTree>
    <p:extLst>
      <p:ext uri="{BB962C8B-B14F-4D97-AF65-F5344CB8AC3E}">
        <p14:creationId xmlns:p14="http://schemas.microsoft.com/office/powerpoint/2010/main" val="691316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2" descr="http://www.trbimg.com/img-4ff11a2b/turbine/sns-rt-cbre8610aa000.jpg-20120701/600"/>
          <p:cNvPicPr>
            <a:picLocks noChangeAspect="1" noChangeArrowheads="1"/>
          </p:cNvPicPr>
          <p:nvPr/>
        </p:nvPicPr>
        <p:blipFill>
          <a:blip r:embed="rId2">
            <a:extLst>
              <a:ext uri="{28A0092B-C50C-407E-A947-70E740481C1C}">
                <a14:useLocalDpi xmlns:a14="http://schemas.microsoft.com/office/drawing/2010/main" val="0"/>
              </a:ext>
            </a:extLst>
          </a:blip>
          <a:srcRect l="4149" t="3999" r="5022" b="2896"/>
          <a:stretch>
            <a:fillRect/>
          </a:stretch>
        </p:blipFill>
        <p:spPr bwMode="auto">
          <a:xfrm>
            <a:off x="76200" y="1143000"/>
            <a:ext cx="4648200" cy="555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p:cNvSpPr>
            <a:spLocks noChangeArrowheads="1"/>
          </p:cNvSpPr>
          <p:nvPr/>
        </p:nvSpPr>
        <p:spPr bwMode="auto">
          <a:xfrm>
            <a:off x="76200" y="100013"/>
            <a:ext cx="8915400" cy="890587"/>
          </a:xfrm>
          <a:prstGeom prst="rect">
            <a:avLst/>
          </a:prstGeom>
          <a:solidFill>
            <a:srgbClr val="CCFFCC"/>
          </a:solidFill>
          <a:ln w="9525">
            <a:solidFill>
              <a:schemeClr val="tx1"/>
            </a:solidFill>
            <a:miter lim="800000"/>
            <a:headEnd/>
            <a:tailEnd/>
          </a:ln>
        </p:spPr>
        <p:txBody>
          <a:bodyPr>
            <a:spAutoFit/>
          </a:bodyPr>
          <a:lstStyle/>
          <a:p>
            <a:pPr algn="ctr" eaLnBrk="0" fontAlgn="base" hangingPunct="0">
              <a:lnSpc>
                <a:spcPct val="80000"/>
              </a:lnSpc>
              <a:spcBef>
                <a:spcPct val="0"/>
              </a:spcBef>
              <a:spcAft>
                <a:spcPct val="0"/>
              </a:spcAft>
            </a:pPr>
            <a:r>
              <a:rPr lang="en-US" sz="3200">
                <a:solidFill>
                  <a:srgbClr val="000000"/>
                </a:solidFill>
                <a:latin typeface="Calibri" pitchFamily="34" charset="0"/>
                <a:cs typeface="Calibri" pitchFamily="34" charset="0"/>
              </a:rPr>
              <a:t>In 1812, Madison asked Congress for </a:t>
            </a:r>
            <a:br>
              <a:rPr lang="en-US" sz="3200">
                <a:solidFill>
                  <a:srgbClr val="000000"/>
                </a:solidFill>
                <a:latin typeface="Calibri" pitchFamily="34" charset="0"/>
                <a:cs typeface="Calibri" pitchFamily="34" charset="0"/>
              </a:rPr>
            </a:br>
            <a:r>
              <a:rPr lang="en-US" sz="3200">
                <a:solidFill>
                  <a:srgbClr val="000000"/>
                </a:solidFill>
                <a:latin typeface="Calibri" pitchFamily="34" charset="0"/>
                <a:cs typeface="Calibri" pitchFamily="34" charset="0"/>
              </a:rPr>
              <a:t>a declaration of war against England </a:t>
            </a:r>
          </a:p>
        </p:txBody>
      </p:sp>
      <p:sp>
        <p:nvSpPr>
          <p:cNvPr id="31748" name="AutoShape 5"/>
          <p:cNvSpPr>
            <a:spLocks noChangeArrowheads="1"/>
          </p:cNvSpPr>
          <p:nvPr/>
        </p:nvSpPr>
        <p:spPr bwMode="auto">
          <a:xfrm>
            <a:off x="4800600" y="1143000"/>
            <a:ext cx="4191000" cy="1981200"/>
          </a:xfrm>
          <a:prstGeom prst="wedgeRectCallout">
            <a:avLst>
              <a:gd name="adj1" fmla="val -12431"/>
              <a:gd name="adj2" fmla="val -16028"/>
            </a:avLst>
          </a:prstGeom>
          <a:solidFill>
            <a:srgbClr val="FFFFCC"/>
          </a:solidFill>
          <a:ln w="12700">
            <a:solidFill>
              <a:schemeClr val="tx1"/>
            </a:solidFill>
            <a:miter lim="800000"/>
            <a:headEnd/>
            <a:tailEnd/>
          </a:ln>
        </p:spPr>
        <p:txBody>
          <a:bodyPr/>
          <a:lstStyle/>
          <a:p>
            <a:pPr algn="ctr" eaLnBrk="0" fontAlgn="base" hangingPunct="0">
              <a:lnSpc>
                <a:spcPct val="80000"/>
              </a:lnSpc>
              <a:spcBef>
                <a:spcPct val="0"/>
              </a:spcBef>
              <a:spcAft>
                <a:spcPct val="0"/>
              </a:spcAft>
            </a:pPr>
            <a:r>
              <a:rPr lang="en-US" sz="3200">
                <a:solidFill>
                  <a:srgbClr val="000000"/>
                </a:solidFill>
                <a:latin typeface="Calibri" pitchFamily="34" charset="0"/>
                <a:cs typeface="Calibri" pitchFamily="34" charset="0"/>
              </a:rPr>
              <a:t>Patriotism surged </a:t>
            </a:r>
            <a:br>
              <a:rPr lang="en-US" sz="3200">
                <a:solidFill>
                  <a:srgbClr val="000000"/>
                </a:solidFill>
                <a:latin typeface="Calibri" pitchFamily="34" charset="0"/>
                <a:cs typeface="Calibri" pitchFamily="34" charset="0"/>
              </a:rPr>
            </a:br>
            <a:r>
              <a:rPr lang="en-US" sz="3200">
                <a:solidFill>
                  <a:srgbClr val="000000"/>
                </a:solidFill>
                <a:latin typeface="Calibri" pitchFamily="34" charset="0"/>
                <a:cs typeface="Calibri" pitchFamily="34" charset="0"/>
              </a:rPr>
              <a:t>as Americans claimed </a:t>
            </a:r>
            <a:r>
              <a:rPr lang="en-US" sz="3200">
                <a:solidFill>
                  <a:srgbClr val="000000"/>
                </a:solidFill>
                <a:latin typeface="Calibri" pitchFamily="34" charset="0"/>
                <a:cs typeface="Calibri" pitchFamily="34" charset="0"/>
                <a:hlinkClick r:id="rId3"/>
              </a:rPr>
              <a:t>the War of 1812</a:t>
            </a:r>
            <a:r>
              <a:rPr lang="en-US" sz="3200">
                <a:solidFill>
                  <a:srgbClr val="000000"/>
                </a:solidFill>
                <a:latin typeface="Calibri" pitchFamily="34" charset="0"/>
                <a:cs typeface="Calibri" pitchFamily="34" charset="0"/>
              </a:rPr>
              <a:t> was a “Second American Revolution”</a:t>
            </a:r>
          </a:p>
        </p:txBody>
      </p:sp>
    </p:spTree>
    <p:extLst>
      <p:ext uri="{BB962C8B-B14F-4D97-AF65-F5344CB8AC3E}">
        <p14:creationId xmlns:p14="http://schemas.microsoft.com/office/powerpoint/2010/main" val="1931860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175" y="0"/>
            <a:ext cx="9147175" cy="609600"/>
          </a:xfrm>
        </p:spPr>
        <p:txBody>
          <a:bodyPr/>
          <a:lstStyle/>
          <a:p>
            <a:pPr>
              <a:lnSpc>
                <a:spcPct val="85000"/>
              </a:lnSpc>
            </a:pPr>
            <a:r>
              <a:rPr lang="en-US" sz="3600" smtClean="0">
                <a:solidFill>
                  <a:schemeClr val="tx1"/>
                </a:solidFill>
                <a:latin typeface="Calibri" pitchFamily="34" charset="0"/>
                <a:cs typeface="Calibri" pitchFamily="34" charset="0"/>
              </a:rPr>
              <a:t>The War of 1812 (1812—1815)</a:t>
            </a:r>
          </a:p>
        </p:txBody>
      </p:sp>
      <p:pic>
        <p:nvPicPr>
          <p:cNvPr id="32771" name="Picture 7" descr="20305"/>
          <p:cNvPicPr>
            <a:picLocks noChangeAspect="1" noChangeArrowheads="1"/>
          </p:cNvPicPr>
          <p:nvPr/>
        </p:nvPicPr>
        <p:blipFill>
          <a:blip r:embed="rId4">
            <a:extLst>
              <a:ext uri="{28A0092B-C50C-407E-A947-70E740481C1C}">
                <a14:useLocalDpi xmlns:a14="http://schemas.microsoft.com/office/drawing/2010/main" val="0"/>
              </a:ext>
            </a:extLst>
          </a:blip>
          <a:srcRect t="3300" r="2795"/>
          <a:stretch>
            <a:fillRect/>
          </a:stretch>
        </p:blipFill>
        <p:spPr bwMode="auto">
          <a:xfrm>
            <a:off x="0" y="609600"/>
            <a:ext cx="5095875" cy="610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3" name="Star Spangled Banner-Whitney Houston.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3175" y="65563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1"/>
          <p:cNvSpPr>
            <a:spLocks noChangeArrowheads="1"/>
          </p:cNvSpPr>
          <p:nvPr/>
        </p:nvSpPr>
        <p:spPr bwMode="auto">
          <a:xfrm>
            <a:off x="5257800" y="609600"/>
            <a:ext cx="3810000" cy="1668463"/>
          </a:xfrm>
          <a:prstGeom prst="rect">
            <a:avLst/>
          </a:prstGeom>
          <a:solidFill>
            <a:srgbClr val="CCECFF"/>
          </a:solidFill>
          <a:ln w="9525">
            <a:solidFill>
              <a:schemeClr val="tx1"/>
            </a:solidFill>
            <a:miter lim="800000"/>
            <a:headEnd/>
            <a:tailEnd/>
          </a:ln>
        </p:spPr>
        <p:txBody>
          <a:bodyPr>
            <a:spAutoFit/>
          </a:bodyPr>
          <a:lstStyle/>
          <a:p>
            <a:pPr algn="ctr" eaLnBrk="0" fontAlgn="base" hangingPunct="0">
              <a:lnSpc>
                <a:spcPct val="80000"/>
              </a:lnSpc>
              <a:spcBef>
                <a:spcPct val="0"/>
              </a:spcBef>
              <a:spcAft>
                <a:spcPct val="0"/>
              </a:spcAft>
            </a:pPr>
            <a:r>
              <a:rPr lang="en-US" sz="3200">
                <a:solidFill>
                  <a:srgbClr val="000000"/>
                </a:solidFill>
                <a:latin typeface="Calibri" pitchFamily="34" charset="0"/>
                <a:cs typeface="Calibri" pitchFamily="34" charset="0"/>
              </a:rPr>
              <a:t>The U.S. had a </a:t>
            </a:r>
            <a:br>
              <a:rPr lang="en-US" sz="3200">
                <a:solidFill>
                  <a:srgbClr val="000000"/>
                </a:solidFill>
                <a:latin typeface="Calibri" pitchFamily="34" charset="0"/>
                <a:cs typeface="Calibri" pitchFamily="34" charset="0"/>
              </a:rPr>
            </a:br>
            <a:r>
              <a:rPr lang="en-US" sz="3200">
                <a:solidFill>
                  <a:srgbClr val="000000"/>
                </a:solidFill>
                <a:latin typeface="Calibri" pitchFamily="34" charset="0"/>
                <a:cs typeface="Calibri" pitchFamily="34" charset="0"/>
              </a:rPr>
              <a:t>small navy and </a:t>
            </a:r>
            <a:br>
              <a:rPr lang="en-US" sz="3200">
                <a:solidFill>
                  <a:srgbClr val="000000"/>
                </a:solidFill>
                <a:latin typeface="Calibri" pitchFamily="34" charset="0"/>
                <a:cs typeface="Calibri" pitchFamily="34" charset="0"/>
              </a:rPr>
            </a:br>
            <a:r>
              <a:rPr lang="en-US" sz="3200">
                <a:solidFill>
                  <a:srgbClr val="000000"/>
                </a:solidFill>
                <a:latin typeface="Calibri" pitchFamily="34" charset="0"/>
                <a:cs typeface="Calibri" pitchFamily="34" charset="0"/>
              </a:rPr>
              <a:t>poorly trained army when the war began</a:t>
            </a:r>
          </a:p>
        </p:txBody>
      </p:sp>
      <p:sp>
        <p:nvSpPr>
          <p:cNvPr id="32774" name="Rectangle 12"/>
          <p:cNvSpPr>
            <a:spLocks noChangeArrowheads="1"/>
          </p:cNvSpPr>
          <p:nvPr/>
        </p:nvSpPr>
        <p:spPr bwMode="auto">
          <a:xfrm>
            <a:off x="5257800" y="2362200"/>
            <a:ext cx="3810000" cy="1668463"/>
          </a:xfrm>
          <a:prstGeom prst="rect">
            <a:avLst/>
          </a:prstGeom>
          <a:solidFill>
            <a:srgbClr val="CCFFCC"/>
          </a:solidFill>
          <a:ln w="9525">
            <a:solidFill>
              <a:schemeClr val="tx1"/>
            </a:solidFill>
            <a:miter lim="800000"/>
            <a:headEnd/>
            <a:tailEnd/>
          </a:ln>
        </p:spPr>
        <p:txBody>
          <a:bodyPr>
            <a:spAutoFit/>
          </a:bodyPr>
          <a:lstStyle/>
          <a:p>
            <a:pPr algn="ctr" eaLnBrk="0" fontAlgn="base" hangingPunct="0">
              <a:lnSpc>
                <a:spcPct val="80000"/>
              </a:lnSpc>
              <a:spcBef>
                <a:spcPct val="0"/>
              </a:spcBef>
              <a:spcAft>
                <a:spcPct val="0"/>
              </a:spcAft>
            </a:pPr>
            <a:r>
              <a:rPr lang="en-US" sz="3200">
                <a:solidFill>
                  <a:srgbClr val="000000"/>
                </a:solidFill>
                <a:latin typeface="Calibri" pitchFamily="34" charset="0"/>
                <a:cs typeface="Calibri" pitchFamily="34" charset="0"/>
              </a:rPr>
              <a:t>Meanwhile, Britain’s </a:t>
            </a:r>
            <a:br>
              <a:rPr lang="en-US" sz="3200">
                <a:solidFill>
                  <a:srgbClr val="000000"/>
                </a:solidFill>
                <a:latin typeface="Calibri" pitchFamily="34" charset="0"/>
                <a:cs typeface="Calibri" pitchFamily="34" charset="0"/>
              </a:rPr>
            </a:br>
            <a:r>
              <a:rPr lang="en-US" sz="3200">
                <a:solidFill>
                  <a:srgbClr val="000000"/>
                </a:solidFill>
                <a:latin typeface="Calibri" pitchFamily="34" charset="0"/>
                <a:cs typeface="Calibri" pitchFamily="34" charset="0"/>
              </a:rPr>
              <a:t>well-trained army had been fighting France for a decade </a:t>
            </a:r>
          </a:p>
        </p:txBody>
      </p:sp>
      <p:sp>
        <p:nvSpPr>
          <p:cNvPr id="8" name="AutoShape 12"/>
          <p:cNvSpPr>
            <a:spLocks noChangeArrowheads="1"/>
          </p:cNvSpPr>
          <p:nvPr/>
        </p:nvSpPr>
        <p:spPr bwMode="auto">
          <a:xfrm>
            <a:off x="5257800" y="5105400"/>
            <a:ext cx="3810000" cy="1604963"/>
          </a:xfrm>
          <a:prstGeom prst="wedgeRectCallout">
            <a:avLst>
              <a:gd name="adj1" fmla="val -99764"/>
              <a:gd name="adj2" fmla="val -158134"/>
            </a:avLst>
          </a:prstGeom>
          <a:solidFill>
            <a:srgbClr val="CCFFFF"/>
          </a:solidFill>
          <a:ln w="12700">
            <a:solidFill>
              <a:schemeClr val="tx1"/>
            </a:solidFill>
            <a:miter lim="800000"/>
            <a:headEnd/>
            <a:tailEnd/>
          </a:ln>
        </p:spPr>
        <p:txBody>
          <a:bodyPr/>
          <a:lstStyle/>
          <a:p>
            <a:pPr algn="ctr" eaLnBrk="0" fontAlgn="base" hangingPunct="0">
              <a:lnSpc>
                <a:spcPct val="80000"/>
              </a:lnSpc>
              <a:spcBef>
                <a:spcPct val="0"/>
              </a:spcBef>
              <a:spcAft>
                <a:spcPct val="0"/>
              </a:spcAft>
            </a:pPr>
            <a:r>
              <a:rPr kumimoji="1" lang="en-US" sz="3200">
                <a:solidFill>
                  <a:srgbClr val="000000"/>
                </a:solidFill>
                <a:latin typeface="Calibri" pitchFamily="34" charset="0"/>
                <a:cs typeface="Calibri" pitchFamily="34" charset="0"/>
              </a:rPr>
              <a:t>The British attacked and burned the national capital Washington, D.C.</a:t>
            </a:r>
          </a:p>
        </p:txBody>
      </p:sp>
      <p:sp>
        <p:nvSpPr>
          <p:cNvPr id="9" name="Rectangle 8"/>
          <p:cNvSpPr>
            <a:spLocks noChangeArrowheads="1"/>
          </p:cNvSpPr>
          <p:nvPr/>
        </p:nvSpPr>
        <p:spPr bwMode="auto">
          <a:xfrm>
            <a:off x="5257800" y="4138613"/>
            <a:ext cx="3810000" cy="890587"/>
          </a:xfrm>
          <a:prstGeom prst="rect">
            <a:avLst/>
          </a:prstGeom>
          <a:solidFill>
            <a:srgbClr val="FFCCFF"/>
          </a:solidFill>
          <a:ln w="9525">
            <a:solidFill>
              <a:schemeClr val="tx1"/>
            </a:solidFill>
            <a:miter lim="800000"/>
            <a:headEnd/>
            <a:tailEnd/>
          </a:ln>
        </p:spPr>
        <p:txBody>
          <a:bodyPr>
            <a:spAutoFit/>
          </a:bodyPr>
          <a:lstStyle/>
          <a:p>
            <a:pPr algn="ctr" eaLnBrk="0" fontAlgn="base" hangingPunct="0">
              <a:lnSpc>
                <a:spcPct val="80000"/>
              </a:lnSpc>
              <a:spcBef>
                <a:spcPct val="0"/>
              </a:spcBef>
              <a:spcAft>
                <a:spcPct val="0"/>
              </a:spcAft>
            </a:pPr>
            <a:r>
              <a:rPr lang="en-US" sz="3200">
                <a:solidFill>
                  <a:srgbClr val="000000"/>
                </a:solidFill>
                <a:latin typeface="Calibri" pitchFamily="34" charset="0"/>
                <a:cs typeface="Calibri" pitchFamily="34" charset="0"/>
              </a:rPr>
              <a:t>The war went badly in the early years </a:t>
            </a:r>
          </a:p>
        </p:txBody>
      </p:sp>
      <p:pic>
        <p:nvPicPr>
          <p:cNvPr id="10" name="Picture 13" descr="Photo of WASHINGTON BURNING, 1814. &#10;The burning of Washington, D.C., by the British on 24 August 1814. Colored engraving, English, 1816."/>
          <p:cNvPicPr>
            <a:picLocks noChangeAspect="1" noChangeArrowheads="1"/>
          </p:cNvPicPr>
          <p:nvPr/>
        </p:nvPicPr>
        <p:blipFill>
          <a:blip r:embed="rId6">
            <a:lum bright="18000" contrast="12000"/>
            <a:extLst>
              <a:ext uri="{28A0092B-C50C-407E-A947-70E740481C1C}">
                <a14:useLocalDpi xmlns:a14="http://schemas.microsoft.com/office/drawing/2010/main" val="0"/>
              </a:ext>
            </a:extLst>
          </a:blip>
          <a:srcRect/>
          <a:stretch>
            <a:fillRect/>
          </a:stretch>
        </p:blipFill>
        <p:spPr bwMode="auto">
          <a:xfrm>
            <a:off x="228600" y="76200"/>
            <a:ext cx="4803775"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1" name="Picture 14" descr="Photo of WASHINGTON BURNING, 1814. &#10;Washingtonians fleeing the city during the burning of the White House and the Capitol by the British on 24 August 1814. Illustration by an unknown artist."/>
          <p:cNvPicPr>
            <a:picLocks noChangeAspect="1" noChangeArrowheads="1"/>
          </p:cNvPicPr>
          <p:nvPr/>
        </p:nvPicPr>
        <p:blipFill>
          <a:blip r:embed="rId7">
            <a:lum contrast="12000"/>
            <a:extLst>
              <a:ext uri="{28A0092B-C50C-407E-A947-70E740481C1C}">
                <a14:useLocalDpi xmlns:a14="http://schemas.microsoft.com/office/drawing/2010/main" val="0"/>
              </a:ext>
            </a:extLst>
          </a:blip>
          <a:srcRect t="3613"/>
          <a:stretch>
            <a:fillRect/>
          </a:stretch>
        </p:blipFill>
        <p:spPr bwMode="auto">
          <a:xfrm>
            <a:off x="228600" y="3276600"/>
            <a:ext cx="4792663"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288804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3"/>
                </p:tgtEl>
              </p:cMediaNode>
            </p:audio>
          </p:childTnLst>
        </p:cTn>
      </p:par>
    </p:tnLst>
    <p:bldLst>
      <p:bldP spid="8" grpId="0" animBg="1"/>
      <p:bldP spid="9" grpId="0" animBg="1"/>
    </p:bld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ooks">
  <a:themeElements>
    <a:clrScheme name="Brooks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Brook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rooks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Brooks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Brooks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ooks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Brooks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Brooks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Brooks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0000CC"/>
        </a:folHlink>
      </a:clrScheme>
      <a:clrMap bg1="lt1" tx1="dk1" bg2="lt2" tx2="dk2" accent1="accent1" accent2="accent2" accent3="accent3" accent4="accent4" accent5="accent5" accent6="accent6" hlink="hlink" folHlink="folHlink"/>
    </a:extraClrScheme>
    <a:extraClrScheme>
      <a:clrScheme name="Brooks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TotalTime>
  <Words>1355</Words>
  <Application>Microsoft Office PowerPoint</Application>
  <PresentationFormat>On-screen Show (4:3)</PresentationFormat>
  <Paragraphs>183</Paragraphs>
  <Slides>37</Slides>
  <Notes>10</Notes>
  <HiddenSlides>2</HiddenSlides>
  <MMClips>5</MMClips>
  <ScaleCrop>false</ScaleCrop>
  <HeadingPairs>
    <vt:vector size="4" baseType="variant">
      <vt:variant>
        <vt:lpstr>Theme</vt:lpstr>
      </vt:variant>
      <vt:variant>
        <vt:i4>4</vt:i4>
      </vt:variant>
      <vt:variant>
        <vt:lpstr>Slide Titles</vt:lpstr>
      </vt:variant>
      <vt:variant>
        <vt:i4>37</vt:i4>
      </vt:variant>
    </vt:vector>
  </HeadingPairs>
  <TitlesOfParts>
    <vt:vector size="41" baseType="lpstr">
      <vt:lpstr>Brooks</vt:lpstr>
      <vt:lpstr>Office Theme</vt:lpstr>
      <vt:lpstr>Apex</vt:lpstr>
      <vt:lpstr>1_Office Theme</vt:lpstr>
      <vt:lpstr>Marbury vs. Madison</vt:lpstr>
      <vt:lpstr>BellRinger 10/7</vt:lpstr>
      <vt:lpstr>PowerPoint Presentation</vt:lpstr>
      <vt:lpstr>PowerPoint Presentation</vt:lpstr>
      <vt:lpstr>PowerPoint Presentation</vt:lpstr>
      <vt:lpstr>PowerPoint Presentation</vt:lpstr>
      <vt:lpstr>PowerPoint Presentation</vt:lpstr>
      <vt:lpstr>PowerPoint Presentation</vt:lpstr>
      <vt:lpstr>The War of 1812 (1812—1815)</vt:lpstr>
      <vt:lpstr>PowerPoint Presentation</vt:lpstr>
      <vt:lpstr>PowerPoint Presentation</vt:lpstr>
      <vt:lpstr>The War of 1812 (1812—1815)</vt:lpstr>
      <vt:lpstr>Battle of New Orleans—Johnny Horton (1959)</vt:lpstr>
      <vt:lpstr>PowerPoint Presentation</vt:lpstr>
      <vt:lpstr>PowerPoint Presentation</vt:lpstr>
      <vt:lpstr>“Oh, Say Can You See?”</vt:lpstr>
      <vt:lpstr>What Does the Flag Mean?</vt:lpstr>
      <vt:lpstr>What Does the Flag Mean?</vt:lpstr>
      <vt:lpstr>What Does the Flag Mean?</vt:lpstr>
      <vt:lpstr>What Does the Flag Mean?</vt:lpstr>
      <vt:lpstr>What Does the Flag Mean?</vt:lpstr>
      <vt:lpstr>If time, show Presidents DVD here</vt:lpstr>
      <vt:lpstr>Bellringer 10/8</vt:lpstr>
      <vt:lpstr>PowerPoint Presentation</vt:lpstr>
      <vt:lpstr>PowerPoint Presentation</vt:lpstr>
      <vt:lpstr>PowerPoint Presentation</vt:lpstr>
      <vt:lpstr>PowerPoint Presentation</vt:lpstr>
      <vt:lpstr>PowerPoint Presentation</vt:lpstr>
      <vt:lpstr>Kentucky Congressman Henry Clay</vt:lpstr>
      <vt:lpstr>PowerPoint Presentation</vt:lpstr>
      <vt:lpstr>PowerPoint Presentation</vt:lpstr>
      <vt:lpstr>PowerPoint Presentation</vt:lpstr>
      <vt:lpstr>PowerPoint Presentation</vt:lpstr>
      <vt:lpstr>PowerPoint Presentation</vt:lpstr>
      <vt:lpstr>PowerPoint Presentation</vt:lpstr>
      <vt:lpstr>In 1820, Henry Clay negotiated the  Missouri Compromise (Compromise of 1820)</vt:lpstr>
      <vt:lpstr>Closure Activity: Presidential Report Card</vt:lpstr>
    </vt:vector>
  </TitlesOfParts>
  <Company>Gwinnett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McFarland, Kirsten</dc:creator>
  <cp:lastModifiedBy>Lombardo, Kirsten</cp:lastModifiedBy>
  <cp:revision>17</cp:revision>
  <dcterms:created xsi:type="dcterms:W3CDTF">2013-10-03T16:29:00Z</dcterms:created>
  <dcterms:modified xsi:type="dcterms:W3CDTF">2014-10-06T14:24:12Z</dcterms:modified>
</cp:coreProperties>
</file>