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917" r:id="rId2"/>
  </p:sldMasterIdLst>
  <p:notesMasterIdLst>
    <p:notesMasterId r:id="rId18"/>
  </p:notesMasterIdLst>
  <p:handoutMasterIdLst>
    <p:handoutMasterId r:id="rId19"/>
  </p:handoutMasterIdLst>
  <p:sldIdLst>
    <p:sldId id="520" r:id="rId3"/>
    <p:sldId id="469" r:id="rId4"/>
    <p:sldId id="369" r:id="rId5"/>
    <p:sldId id="462" r:id="rId6"/>
    <p:sldId id="471" r:id="rId7"/>
    <p:sldId id="510" r:id="rId8"/>
    <p:sldId id="508" r:id="rId9"/>
    <p:sldId id="367" r:id="rId10"/>
    <p:sldId id="472" r:id="rId11"/>
    <p:sldId id="372" r:id="rId12"/>
    <p:sldId id="475" r:id="rId13"/>
    <p:sldId id="476" r:id="rId14"/>
    <p:sldId id="477" r:id="rId15"/>
    <p:sldId id="464" r:id="rId16"/>
    <p:sldId id="478" r:id="rId1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Times New Roman" pitchFamily="18" charset="0"/>
        <a:ea typeface="+mn-ea"/>
        <a:cs typeface="Arial" charset="0"/>
      </a:defRPr>
    </a:lvl1pPr>
    <a:lvl2pPr marL="457200" algn="l" rtl="0" fontAlgn="base">
      <a:spcBef>
        <a:spcPct val="0"/>
      </a:spcBef>
      <a:spcAft>
        <a:spcPct val="0"/>
      </a:spcAft>
      <a:defRPr b="1" kern="1200">
        <a:solidFill>
          <a:schemeClr val="tx1"/>
        </a:solidFill>
        <a:latin typeface="Times New Roman" pitchFamily="18" charset="0"/>
        <a:ea typeface="+mn-ea"/>
        <a:cs typeface="Arial" charset="0"/>
      </a:defRPr>
    </a:lvl2pPr>
    <a:lvl3pPr marL="914400" algn="l" rtl="0" fontAlgn="base">
      <a:spcBef>
        <a:spcPct val="0"/>
      </a:spcBef>
      <a:spcAft>
        <a:spcPct val="0"/>
      </a:spcAft>
      <a:defRPr b="1" kern="1200">
        <a:solidFill>
          <a:schemeClr val="tx1"/>
        </a:solidFill>
        <a:latin typeface="Times New Roman" pitchFamily="18" charset="0"/>
        <a:ea typeface="+mn-ea"/>
        <a:cs typeface="Arial" charset="0"/>
      </a:defRPr>
    </a:lvl3pPr>
    <a:lvl4pPr marL="1371600" algn="l" rtl="0" fontAlgn="base">
      <a:spcBef>
        <a:spcPct val="0"/>
      </a:spcBef>
      <a:spcAft>
        <a:spcPct val="0"/>
      </a:spcAft>
      <a:defRPr b="1" kern="1200">
        <a:solidFill>
          <a:schemeClr val="tx1"/>
        </a:solidFill>
        <a:latin typeface="Times New Roman" pitchFamily="18" charset="0"/>
        <a:ea typeface="+mn-ea"/>
        <a:cs typeface="Arial" charset="0"/>
      </a:defRPr>
    </a:lvl4pPr>
    <a:lvl5pPr marL="1828800" algn="l" rtl="0" fontAlgn="base">
      <a:spcBef>
        <a:spcPct val="0"/>
      </a:spcBef>
      <a:spcAft>
        <a:spcPct val="0"/>
      </a:spcAft>
      <a:defRPr b="1" kern="1200">
        <a:solidFill>
          <a:schemeClr val="tx1"/>
        </a:solidFill>
        <a:latin typeface="Times New Roman" pitchFamily="18" charset="0"/>
        <a:ea typeface="+mn-ea"/>
        <a:cs typeface="Arial" charset="0"/>
      </a:defRPr>
    </a:lvl5pPr>
    <a:lvl6pPr marL="2286000" algn="l" defTabSz="914400" rtl="0" eaLnBrk="1" latinLnBrk="0" hangingPunct="1">
      <a:defRPr b="1" kern="1200">
        <a:solidFill>
          <a:schemeClr val="tx1"/>
        </a:solidFill>
        <a:latin typeface="Times New Roman" pitchFamily="18" charset="0"/>
        <a:ea typeface="+mn-ea"/>
        <a:cs typeface="Arial" charset="0"/>
      </a:defRPr>
    </a:lvl6pPr>
    <a:lvl7pPr marL="2743200" algn="l" defTabSz="914400" rtl="0" eaLnBrk="1" latinLnBrk="0" hangingPunct="1">
      <a:defRPr b="1" kern="1200">
        <a:solidFill>
          <a:schemeClr val="tx1"/>
        </a:solidFill>
        <a:latin typeface="Times New Roman" pitchFamily="18" charset="0"/>
        <a:ea typeface="+mn-ea"/>
        <a:cs typeface="Arial" charset="0"/>
      </a:defRPr>
    </a:lvl7pPr>
    <a:lvl8pPr marL="3200400" algn="l" defTabSz="914400" rtl="0" eaLnBrk="1" latinLnBrk="0" hangingPunct="1">
      <a:defRPr b="1" kern="1200">
        <a:solidFill>
          <a:schemeClr val="tx1"/>
        </a:solidFill>
        <a:latin typeface="Times New Roman" pitchFamily="18" charset="0"/>
        <a:ea typeface="+mn-ea"/>
        <a:cs typeface="Arial" charset="0"/>
      </a:defRPr>
    </a:lvl8pPr>
    <a:lvl9pPr marL="3657600" algn="l" defTabSz="914400" rtl="0" eaLnBrk="1" latinLnBrk="0" hangingPunct="1">
      <a:defRPr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0F0F0"/>
    <a:srgbClr val="F8F8F8"/>
    <a:srgbClr val="FFFFCC"/>
    <a:srgbClr val="800080"/>
    <a:srgbClr val="003300"/>
    <a:srgbClr val="FF33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4" autoAdjust="0"/>
    <p:restoredTop sz="80447" autoAdjust="0"/>
  </p:normalViewPr>
  <p:slideViewPr>
    <p:cSldViewPr>
      <p:cViewPr varScale="1">
        <p:scale>
          <a:sx n="74" d="100"/>
          <a:sy n="74" d="100"/>
        </p:scale>
        <p:origin x="-1212" y="-90"/>
      </p:cViewPr>
      <p:guideLst>
        <p:guide orient="horz" pos="2160"/>
        <p:guide pos="2880"/>
      </p:guideLst>
    </p:cSldViewPr>
  </p:slideViewPr>
  <p:outlineViewPr>
    <p:cViewPr>
      <p:scale>
        <a:sx n="33" d="100"/>
        <a:sy n="33" d="100"/>
      </p:scale>
      <p:origin x="0" y="295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7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71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747260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50938" y="692150"/>
            <a:ext cx="4556125" cy="3416300"/>
          </a:xfrm>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Clash of cultures; settlers had no experience in founding a settlement-they simply did what they knew.  This did not 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50938" y="692150"/>
            <a:ext cx="4556125" cy="3416300"/>
          </a:xfrm>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kumimoji="1" lang="en-US" smtClean="0"/>
              <a:t>The 1622 Powhatan uprising killed 347 Jamestown colonists</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3000" y="685800"/>
            <a:ext cx="4572000" cy="3429000"/>
          </a:xfrm>
          <a:ln/>
        </p:spPr>
      </p:sp>
      <p:sp>
        <p:nvSpPr>
          <p:cNvPr id="64515"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Virginia's development including the Virginia Company, tobacco cultivation, relationships with Native Americans such as Powhatan, development of the House of Burgesses, Bacon's Rebellion, and the origins of American slavery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Virginia’s development; include the Virginia Company, tobacco cultivation, relationships with Native Americans such as Powhatan, development of the House of Burgesses, Bacon’s Rebellion, and the development of slavery.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50938" y="692150"/>
            <a:ext cx="4556125" cy="3416300"/>
          </a:xfrm>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Virginia’s growth was due largely to the headright system &amp; indentured servitude</a:t>
            </a:r>
          </a:p>
          <a:p>
            <a:r>
              <a:rPr lang="en-US" smtClean="0"/>
              <a:t>The status of indentured servants in early Virginia and Maryland was not wholly dissimilar from slavery. Servants could be bought, sold, or leased. They could also be physically beaten for disobedience or running away. Unlike slaves, however, they were freed after their term of service expired, their children did not inherit their status, and they received a small cash payment of "freedom dues." </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50938" y="692150"/>
            <a:ext cx="4556125" cy="3416300"/>
          </a:xfrm>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z="3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0"/>
              <a:chOff x="-3" y="1562"/>
              <a:chExt cx="5763" cy="640"/>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6482 h 317"/>
                  <a:gd name="T4" fmla="*/ 624 w 624"/>
                  <a:gd name="T5" fmla="*/ 26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5"/>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81 h 317"/>
                  <a:gd name="T4" fmla="*/ 624 w 624"/>
                  <a:gd name="T5" fmla="*/ 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6333 h 272"/>
                  <a:gd name="T4" fmla="*/ 240 w 624"/>
                  <a:gd name="T5" fmla="*/ 23248 h 272"/>
                  <a:gd name="T6" fmla="*/ 624 w 624"/>
                  <a:gd name="T7" fmla="*/ 2633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29"/>
                <a:ext cx="632" cy="315"/>
              </a:xfrm>
              <a:custGeom>
                <a:avLst/>
                <a:gdLst>
                  <a:gd name="T0" fmla="*/ 8 w 632"/>
                  <a:gd name="T1" fmla="*/ 5 h 362"/>
                  <a:gd name="T2" fmla="*/ 8 w 632"/>
                  <a:gd name="T3" fmla="*/ 33 h 362"/>
                  <a:gd name="T4" fmla="*/ 248 w 632"/>
                  <a:gd name="T5" fmla="*/ 33 h 362"/>
                  <a:gd name="T6" fmla="*/ 632 w 632"/>
                  <a:gd name="T7" fmla="*/ 33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09" y="1665"/>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6482 h 317"/>
                  <a:gd name="T4" fmla="*/ 624 w 624"/>
                  <a:gd name="T5" fmla="*/ 26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50"/>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81 h 317"/>
                  <a:gd name="T4" fmla="*/ 624 w 624"/>
                  <a:gd name="T5" fmla="*/ 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25193 h 272"/>
                  <a:gd name="T4" fmla="*/ 240 w 624"/>
                  <a:gd name="T5" fmla="*/ 22272 h 272"/>
                  <a:gd name="T6" fmla="*/ 624 w 624"/>
                  <a:gd name="T7" fmla="*/ 2519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5" y="1669"/>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6482 h 317"/>
                  <a:gd name="T4" fmla="*/ 624 w 624"/>
                  <a:gd name="T5" fmla="*/ 26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1" y="1750"/>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1" y="1695"/>
                <a:ext cx="624" cy="361"/>
              </a:xfrm>
              <a:custGeom>
                <a:avLst/>
                <a:gdLst>
                  <a:gd name="T0" fmla="*/ 0 w 624"/>
                  <a:gd name="T1" fmla="*/ 0 h 272"/>
                  <a:gd name="T2" fmla="*/ 0 w 624"/>
                  <a:gd name="T3" fmla="*/ 25193 h 272"/>
                  <a:gd name="T4" fmla="*/ 240 w 624"/>
                  <a:gd name="T5" fmla="*/ 22272 h 272"/>
                  <a:gd name="T6" fmla="*/ 624 w 624"/>
                  <a:gd name="T7" fmla="*/ 2519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581 h 385"/>
                <a:gd name="T2" fmla="*/ 5762 w 5762"/>
                <a:gd name="T3" fmla="*/ 555 h 385"/>
                <a:gd name="T4" fmla="*/ 5762 w 5762"/>
                <a:gd name="T5" fmla="*/ 4 h 385"/>
                <a:gd name="T6" fmla="*/ 0 w 5762"/>
                <a:gd name="T7" fmla="*/ 0 h 385"/>
                <a:gd name="T8" fmla="*/ 0 w 5762"/>
                <a:gd name="T9" fmla="*/ 58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232473"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232474"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337702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482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66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DCD9DE-316C-4D18-B78B-DE5E883B3947}"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5C7D-0FF3-45C7-8DD0-9D809B63455D}" type="slidenum">
              <a:rPr lang="en-US" smtClean="0"/>
              <a:t>‹#›</a:t>
            </a:fld>
            <a:endParaRPr lang="en-US"/>
          </a:p>
        </p:txBody>
      </p:sp>
    </p:spTree>
    <p:extLst>
      <p:ext uri="{BB962C8B-B14F-4D97-AF65-F5344CB8AC3E}">
        <p14:creationId xmlns:p14="http://schemas.microsoft.com/office/powerpoint/2010/main" val="2384727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CD9DE-316C-4D18-B78B-DE5E883B3947}"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5C7D-0FF3-45C7-8DD0-9D809B63455D}" type="slidenum">
              <a:rPr lang="en-US" smtClean="0"/>
              <a:t>‹#›</a:t>
            </a:fld>
            <a:endParaRPr lang="en-US"/>
          </a:p>
        </p:txBody>
      </p:sp>
    </p:spTree>
    <p:extLst>
      <p:ext uri="{BB962C8B-B14F-4D97-AF65-F5344CB8AC3E}">
        <p14:creationId xmlns:p14="http://schemas.microsoft.com/office/powerpoint/2010/main" val="37312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CD9DE-316C-4D18-B78B-DE5E883B3947}"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5C7D-0FF3-45C7-8DD0-9D809B63455D}" type="slidenum">
              <a:rPr lang="en-US" smtClean="0"/>
              <a:t>‹#›</a:t>
            </a:fld>
            <a:endParaRPr lang="en-US"/>
          </a:p>
        </p:txBody>
      </p:sp>
    </p:spTree>
    <p:extLst>
      <p:ext uri="{BB962C8B-B14F-4D97-AF65-F5344CB8AC3E}">
        <p14:creationId xmlns:p14="http://schemas.microsoft.com/office/powerpoint/2010/main" val="2811896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DCD9DE-316C-4D18-B78B-DE5E883B3947}" type="datetimeFigureOut">
              <a:rPr lang="en-US" smtClean="0"/>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B5C7D-0FF3-45C7-8DD0-9D809B63455D}" type="slidenum">
              <a:rPr lang="en-US" smtClean="0"/>
              <a:t>‹#›</a:t>
            </a:fld>
            <a:endParaRPr lang="en-US"/>
          </a:p>
        </p:txBody>
      </p:sp>
    </p:spTree>
    <p:extLst>
      <p:ext uri="{BB962C8B-B14F-4D97-AF65-F5344CB8AC3E}">
        <p14:creationId xmlns:p14="http://schemas.microsoft.com/office/powerpoint/2010/main" val="283242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DCD9DE-316C-4D18-B78B-DE5E883B3947}" type="datetimeFigureOut">
              <a:rPr lang="en-US" smtClean="0"/>
              <a:t>8/15/2014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5B5C7D-0FF3-45C7-8DD0-9D809B63455D}" type="slidenum">
              <a:rPr lang="en-US" smtClean="0"/>
              <a:t>‹#›</a:t>
            </a:fld>
            <a:endParaRPr lang="en-US"/>
          </a:p>
        </p:txBody>
      </p:sp>
    </p:spTree>
    <p:extLst>
      <p:ext uri="{BB962C8B-B14F-4D97-AF65-F5344CB8AC3E}">
        <p14:creationId xmlns:p14="http://schemas.microsoft.com/office/powerpoint/2010/main" val="3188724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DCD9DE-316C-4D18-B78B-DE5E883B3947}" type="datetimeFigureOut">
              <a:rPr lang="en-US" smtClean="0"/>
              <a:t>8/15/2014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B5C7D-0FF3-45C7-8DD0-9D809B63455D}" type="slidenum">
              <a:rPr lang="en-US" smtClean="0"/>
              <a:t>‹#›</a:t>
            </a:fld>
            <a:endParaRPr lang="en-US"/>
          </a:p>
        </p:txBody>
      </p:sp>
    </p:spTree>
    <p:extLst>
      <p:ext uri="{BB962C8B-B14F-4D97-AF65-F5344CB8AC3E}">
        <p14:creationId xmlns:p14="http://schemas.microsoft.com/office/powerpoint/2010/main" val="616462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CD9DE-316C-4D18-B78B-DE5E883B3947}" type="datetimeFigureOut">
              <a:rPr lang="en-US" smtClean="0"/>
              <a:t>8/15/2014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B5C7D-0FF3-45C7-8DD0-9D809B63455D}" type="slidenum">
              <a:rPr lang="en-US" smtClean="0"/>
              <a:t>‹#›</a:t>
            </a:fld>
            <a:endParaRPr lang="en-US"/>
          </a:p>
        </p:txBody>
      </p:sp>
    </p:spTree>
    <p:extLst>
      <p:ext uri="{BB962C8B-B14F-4D97-AF65-F5344CB8AC3E}">
        <p14:creationId xmlns:p14="http://schemas.microsoft.com/office/powerpoint/2010/main" val="2950116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CD9DE-316C-4D18-B78B-DE5E883B3947}" type="datetimeFigureOut">
              <a:rPr lang="en-US" smtClean="0"/>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B5C7D-0FF3-45C7-8DD0-9D809B63455D}" type="slidenum">
              <a:rPr lang="en-US" smtClean="0"/>
              <a:t>‹#›</a:t>
            </a:fld>
            <a:endParaRPr lang="en-US"/>
          </a:p>
        </p:txBody>
      </p:sp>
    </p:spTree>
    <p:extLst>
      <p:ext uri="{BB962C8B-B14F-4D97-AF65-F5344CB8AC3E}">
        <p14:creationId xmlns:p14="http://schemas.microsoft.com/office/powerpoint/2010/main" val="241807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3604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CD9DE-316C-4D18-B78B-DE5E883B3947}" type="datetimeFigureOut">
              <a:rPr lang="en-US" smtClean="0"/>
              <a:t>8/15/2014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B5C7D-0FF3-45C7-8DD0-9D809B63455D}" type="slidenum">
              <a:rPr lang="en-US" smtClean="0"/>
              <a:t>‹#›</a:t>
            </a:fld>
            <a:endParaRPr lang="en-US"/>
          </a:p>
        </p:txBody>
      </p:sp>
    </p:spTree>
    <p:extLst>
      <p:ext uri="{BB962C8B-B14F-4D97-AF65-F5344CB8AC3E}">
        <p14:creationId xmlns:p14="http://schemas.microsoft.com/office/powerpoint/2010/main" val="2113547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CD9DE-316C-4D18-B78B-DE5E883B3947}"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5C7D-0FF3-45C7-8DD0-9D809B63455D}" type="slidenum">
              <a:rPr lang="en-US" smtClean="0"/>
              <a:t>‹#›</a:t>
            </a:fld>
            <a:endParaRPr lang="en-US"/>
          </a:p>
        </p:txBody>
      </p:sp>
    </p:spTree>
    <p:extLst>
      <p:ext uri="{BB962C8B-B14F-4D97-AF65-F5344CB8AC3E}">
        <p14:creationId xmlns:p14="http://schemas.microsoft.com/office/powerpoint/2010/main" val="223523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CD9DE-316C-4D18-B78B-DE5E883B3947}" type="datetimeFigureOut">
              <a:rPr lang="en-US" smtClean="0"/>
              <a:t>8/15/2014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5C7D-0FF3-45C7-8DD0-9D809B63455D}" type="slidenum">
              <a:rPr lang="en-US" smtClean="0"/>
              <a:t>‹#›</a:t>
            </a:fld>
            <a:endParaRPr lang="en-US"/>
          </a:p>
        </p:txBody>
      </p:sp>
    </p:spTree>
    <p:extLst>
      <p:ext uri="{BB962C8B-B14F-4D97-AF65-F5344CB8AC3E}">
        <p14:creationId xmlns:p14="http://schemas.microsoft.com/office/powerpoint/2010/main" val="350967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797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17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47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479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43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70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581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6"/>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6"/>
              <p:cNvSpPr>
                <a:spLocks/>
              </p:cNvSpPr>
              <p:nvPr/>
            </p:nvSpPr>
            <p:spPr bwMode="ltGray">
              <a:xfrm rot="-5400000">
                <a:off x="974" y="1672"/>
                <a:ext cx="624" cy="423"/>
              </a:xfrm>
              <a:custGeom>
                <a:avLst/>
                <a:gdLst>
                  <a:gd name="T0" fmla="*/ 0 w 624"/>
                  <a:gd name="T1" fmla="*/ 0 h 317"/>
                  <a:gd name="T2" fmla="*/ 0 w 624"/>
                  <a:gd name="T3" fmla="*/ 27471 h 317"/>
                  <a:gd name="T4" fmla="*/ 624 w 624"/>
                  <a:gd name="T5" fmla="*/ 2747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7"/>
              <p:cNvSpPr>
                <a:spLocks/>
              </p:cNvSpPr>
              <p:nvPr/>
            </p:nvSpPr>
            <p:spPr bwMode="ltGray">
              <a:xfrm rot="-5400000">
                <a:off x="-65" y="1756"/>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77 h 317"/>
                  <a:gd name="T4" fmla="*/ 624 w 624"/>
                  <a:gd name="T5" fmla="*/ 7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9"/>
              <p:cNvSpPr>
                <a:spLocks/>
              </p:cNvSpPr>
              <p:nvPr/>
            </p:nvSpPr>
            <p:spPr bwMode="ltGray">
              <a:xfrm rot="-5400000">
                <a:off x="438" y="1699"/>
                <a:ext cx="624" cy="364"/>
              </a:xfrm>
              <a:custGeom>
                <a:avLst/>
                <a:gdLst>
                  <a:gd name="T0" fmla="*/ 0 w 624"/>
                  <a:gd name="T1" fmla="*/ 0 h 272"/>
                  <a:gd name="T2" fmla="*/ 0 w 624"/>
                  <a:gd name="T3" fmla="*/ 28801 h 272"/>
                  <a:gd name="T4" fmla="*/ 240 w 624"/>
                  <a:gd name="T5" fmla="*/ 25366 h 272"/>
                  <a:gd name="T6" fmla="*/ 624 w 624"/>
                  <a:gd name="T7" fmla="*/ 2880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10"/>
              <p:cNvSpPr>
                <a:spLocks/>
              </p:cNvSpPr>
              <p:nvPr/>
            </p:nvSpPr>
            <p:spPr bwMode="ltGray">
              <a:xfrm rot="-5400000">
                <a:off x="151" y="1728"/>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11"/>
              <p:cNvSpPr>
                <a:spLocks/>
              </p:cNvSpPr>
              <p:nvPr/>
            </p:nvSpPr>
            <p:spPr bwMode="ltGray">
              <a:xfrm rot="-5400000">
                <a:off x="3200" y="1661"/>
                <a:ext cx="624" cy="420"/>
              </a:xfrm>
              <a:custGeom>
                <a:avLst/>
                <a:gdLst>
                  <a:gd name="T0" fmla="*/ 0 w 624"/>
                  <a:gd name="T1" fmla="*/ 0 h 317"/>
                  <a:gd name="T2" fmla="*/ 0 w 624"/>
                  <a:gd name="T3" fmla="*/ 24486 h 317"/>
                  <a:gd name="T4" fmla="*/ 624 w 624"/>
                  <a:gd name="T5" fmla="*/ 244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3"/>
              <p:cNvSpPr>
                <a:spLocks/>
              </p:cNvSpPr>
              <p:nvPr/>
            </p:nvSpPr>
            <p:spPr bwMode="ltGray">
              <a:xfrm rot="-5400000">
                <a:off x="1829" y="1747"/>
                <a:ext cx="624" cy="256"/>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4"/>
              <p:cNvSpPr>
                <a:spLocks/>
              </p:cNvSpPr>
              <p:nvPr/>
            </p:nvSpPr>
            <p:spPr bwMode="ltGray">
              <a:xfrm rot="-5400000">
                <a:off x="2546" y="1729"/>
                <a:ext cx="624" cy="292"/>
              </a:xfrm>
              <a:custGeom>
                <a:avLst/>
                <a:gdLst>
                  <a:gd name="T0" fmla="*/ 0 w 624"/>
                  <a:gd name="T1" fmla="*/ 0 h 317"/>
                  <a:gd name="T2" fmla="*/ 0 w 624"/>
                  <a:gd name="T3" fmla="*/ 74 h 317"/>
                  <a:gd name="T4" fmla="*/ 624 w 624"/>
                  <a:gd name="T5" fmla="*/ 7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24101 h 272"/>
                  <a:gd name="T4" fmla="*/ 240 w 624"/>
                  <a:gd name="T5" fmla="*/ 21268 h 272"/>
                  <a:gd name="T6" fmla="*/ 624 w 624"/>
                  <a:gd name="T7" fmla="*/ 2410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6"/>
              <p:cNvSpPr>
                <a:spLocks/>
              </p:cNvSpPr>
              <p:nvPr/>
            </p:nvSpPr>
            <p:spPr bwMode="ltGray">
              <a:xfrm rot="-5400000">
                <a:off x="2038" y="1721"/>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7"/>
              <p:cNvSpPr>
                <a:spLocks/>
              </p:cNvSpPr>
              <p:nvPr/>
            </p:nvSpPr>
            <p:spPr bwMode="ltGray">
              <a:xfrm rot="-5400000">
                <a:off x="4068" y="1662"/>
                <a:ext cx="624" cy="420"/>
              </a:xfrm>
              <a:custGeom>
                <a:avLst/>
                <a:gdLst>
                  <a:gd name="T0" fmla="*/ 0 w 624"/>
                  <a:gd name="T1" fmla="*/ 0 h 317"/>
                  <a:gd name="T2" fmla="*/ 0 w 624"/>
                  <a:gd name="T3" fmla="*/ 24486 h 317"/>
                  <a:gd name="T4" fmla="*/ 624 w 624"/>
                  <a:gd name="T5" fmla="*/ 244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8"/>
              <p:cNvSpPr>
                <a:spLocks/>
              </p:cNvSpPr>
              <p:nvPr/>
            </p:nvSpPr>
            <p:spPr bwMode="ltGray">
              <a:xfrm rot="-5400000">
                <a:off x="3721" y="1664"/>
                <a:ext cx="624" cy="423"/>
              </a:xfrm>
              <a:custGeom>
                <a:avLst/>
                <a:gdLst>
                  <a:gd name="T0" fmla="*/ 0 w 624"/>
                  <a:gd name="T1" fmla="*/ 0 h 317"/>
                  <a:gd name="T2" fmla="*/ 0 w 624"/>
                  <a:gd name="T3" fmla="*/ 27471 h 317"/>
                  <a:gd name="T4" fmla="*/ 624 w 624"/>
                  <a:gd name="T5" fmla="*/ 2747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9"/>
              <p:cNvSpPr>
                <a:spLocks/>
              </p:cNvSpPr>
              <p:nvPr/>
            </p:nvSpPr>
            <p:spPr bwMode="ltGray">
              <a:xfrm rot="-5400000">
                <a:off x="4568" y="1743"/>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20"/>
              <p:cNvSpPr>
                <a:spLocks/>
              </p:cNvSpPr>
              <p:nvPr/>
            </p:nvSpPr>
            <p:spPr bwMode="ltGray">
              <a:xfrm>
                <a:off x="5469" y="1558"/>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21"/>
              <p:cNvSpPr>
                <a:spLocks/>
              </p:cNvSpPr>
              <p:nvPr/>
            </p:nvSpPr>
            <p:spPr bwMode="ltGray">
              <a:xfrm rot="-5400000">
                <a:off x="5073" y="1687"/>
                <a:ext cx="624" cy="360"/>
              </a:xfrm>
              <a:custGeom>
                <a:avLst/>
                <a:gdLst>
                  <a:gd name="T0" fmla="*/ 0 w 624"/>
                  <a:gd name="T1" fmla="*/ 0 h 272"/>
                  <a:gd name="T2" fmla="*/ 0 w 624"/>
                  <a:gd name="T3" fmla="*/ 24101 h 272"/>
                  <a:gd name="T4" fmla="*/ 240 w 624"/>
                  <a:gd name="T5" fmla="*/ 21268 h 272"/>
                  <a:gd name="T6" fmla="*/ 624 w 624"/>
                  <a:gd name="T7" fmla="*/ 2410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22"/>
              <p:cNvSpPr>
                <a:spLocks/>
              </p:cNvSpPr>
              <p:nvPr/>
            </p:nvSpPr>
            <p:spPr bwMode="ltGray">
              <a:xfrm rot="-5400000">
                <a:off x="4786" y="1713"/>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581 h 385"/>
                <a:gd name="T2" fmla="*/ 57 w 5762"/>
                <a:gd name="T3" fmla="*/ 555 h 385"/>
                <a:gd name="T4" fmla="*/ 57 w 5762"/>
                <a:gd name="T5" fmla="*/ 4 h 385"/>
                <a:gd name="T6" fmla="*/ 0 w 5762"/>
                <a:gd name="T7" fmla="*/ 0 h 385"/>
                <a:gd name="T8" fmla="*/ 0 w 5762"/>
                <a:gd name="T9" fmla="*/ 58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57 w 5761"/>
                <a:gd name="T3" fmla="*/ 0 h 189"/>
                <a:gd name="T4" fmla="*/ 57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16"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CD9DE-316C-4D18-B78B-DE5E883B3947}" type="datetimeFigureOut">
              <a:rPr lang="en-US" smtClean="0"/>
              <a:t>8/15/2014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B5C7D-0FF3-45C7-8DD0-9D809B63455D}" type="slidenum">
              <a:rPr lang="en-US" smtClean="0"/>
              <a:t>‹#›</a:t>
            </a:fld>
            <a:endParaRPr lang="en-US"/>
          </a:p>
        </p:txBody>
      </p:sp>
    </p:spTree>
    <p:extLst>
      <p:ext uri="{BB962C8B-B14F-4D97-AF65-F5344CB8AC3E}">
        <p14:creationId xmlns:p14="http://schemas.microsoft.com/office/powerpoint/2010/main" val="76131646"/>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afeshare.tv/w/MOBSdsZmAX"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safeshare.tv/w/MkBZAfzTK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feshare.tv/w/tIYYAYFBS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0324"/>
            <a:ext cx="6389687"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rot="-420000">
            <a:off x="335204" y="730735"/>
            <a:ext cx="2418787" cy="4805866"/>
          </a:xfrm>
          <a:solidFill>
            <a:srgbClr val="92D050"/>
          </a:solidFill>
          <a:ln w="28575">
            <a:solidFill>
              <a:schemeClr val="tx1"/>
            </a:solidFill>
            <a:prstDash val="dashDot"/>
          </a:ln>
        </p:spPr>
        <p:txBody>
          <a:bodyPr>
            <a:noAutofit/>
          </a:bodyPr>
          <a:lstStyle/>
          <a:p>
            <a:r>
              <a:rPr lang="en-US" sz="2800" u="sng" dirty="0" err="1" smtClean="0">
                <a:effectLst>
                  <a:outerShdw blurRad="38100" dist="38100" dir="2700000" algn="tl">
                    <a:srgbClr val="000000">
                      <a:alpha val="43137"/>
                    </a:srgbClr>
                  </a:outerShdw>
                </a:effectLst>
                <a:latin typeface="A Little Pot" pitchFamily="2" charset="0"/>
              </a:rPr>
              <a:t>BellRinger</a:t>
            </a:r>
            <a:r>
              <a:rPr lang="en-US" sz="2800" u="sng" dirty="0" smtClean="0">
                <a:effectLst>
                  <a:outerShdw blurRad="38100" dist="38100" dir="2700000" algn="tl">
                    <a:srgbClr val="000000">
                      <a:alpha val="43137"/>
                    </a:srgbClr>
                  </a:outerShdw>
                </a:effectLst>
                <a:latin typeface="A Little Pot" pitchFamily="2" charset="0"/>
              </a:rPr>
              <a:t> 8/11</a:t>
            </a:r>
            <a:r>
              <a:rPr lang="en-US" sz="2800" dirty="0" smtClean="0">
                <a:latin typeface="A Little Pot" pitchFamily="2" charset="0"/>
              </a:rPr>
              <a:t>:</a:t>
            </a:r>
            <a:br>
              <a:rPr lang="en-US" sz="2800" dirty="0" smtClean="0">
                <a:latin typeface="A Little Pot" pitchFamily="2" charset="0"/>
              </a:rPr>
            </a:br>
            <a:r>
              <a:rPr lang="en-US" sz="2800" dirty="0" smtClean="0">
                <a:latin typeface="A Little Pot" pitchFamily="2" charset="0"/>
              </a:rPr>
              <a:t>Looking at this map, why are the earliest colonies often referred to as the “Chesapeake” Colonies?</a:t>
            </a:r>
            <a:endParaRPr lang="en-US" sz="2800" dirty="0">
              <a:latin typeface="A Little Pot" pitchFamily="2" charset="0"/>
            </a:endParaRPr>
          </a:p>
        </p:txBody>
      </p:sp>
    </p:spTree>
    <p:extLst>
      <p:ext uri="{BB962C8B-B14F-4D97-AF65-F5344CB8AC3E}">
        <p14:creationId xmlns:p14="http://schemas.microsoft.com/office/powerpoint/2010/main" val="3138190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304690_m_03_01"/>
          <p:cNvPicPr>
            <a:picLocks noChangeAspect="1" noChangeArrowheads="1"/>
          </p:cNvPicPr>
          <p:nvPr/>
        </p:nvPicPr>
        <p:blipFill>
          <a:blip r:embed="rId4" cstate="email">
            <a:lum bright="-12000" contrast="12000"/>
            <a:extLst>
              <a:ext uri="{28A0092B-C50C-407E-A947-70E740481C1C}">
                <a14:useLocalDpi xmlns:a14="http://schemas.microsoft.com/office/drawing/2010/main"/>
              </a:ext>
            </a:extLst>
          </a:blip>
          <a:srcRect b="8720"/>
          <a:stretch>
            <a:fillRect/>
          </a:stretch>
        </p:blipFill>
        <p:spPr bwMode="auto">
          <a:xfrm>
            <a:off x="0" y="1752600"/>
            <a:ext cx="6096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1" name="Rectangular Callout 15"/>
          <p:cNvSpPr>
            <a:spLocks noChangeArrowheads="1"/>
          </p:cNvSpPr>
          <p:nvPr/>
        </p:nvSpPr>
        <p:spPr bwMode="auto">
          <a:xfrm>
            <a:off x="152400" y="76200"/>
            <a:ext cx="5867400" cy="1600200"/>
          </a:xfrm>
          <a:prstGeom prst="wedgeRectCallout">
            <a:avLst>
              <a:gd name="adj1" fmla="val 8519"/>
              <a:gd name="adj2" fmla="val -28806"/>
            </a:avLst>
          </a:prstGeom>
          <a:solidFill>
            <a:srgbClr val="CDE6FF"/>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In 1618, Virginia introduced the </a:t>
            </a: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Headright System </a:t>
            </a:r>
            <a:r>
              <a:rPr lang="en-US" sz="3200" b="0" dirty="0">
                <a:latin typeface="Calibri" pitchFamily="34" charset="0"/>
                <a:cs typeface="Calibri" pitchFamily="34" charset="0"/>
              </a:rPr>
              <a:t>which gave </a:t>
            </a:r>
            <a:br>
              <a:rPr lang="en-US" sz="3200" b="0" dirty="0">
                <a:latin typeface="Calibri" pitchFamily="34" charset="0"/>
                <a:cs typeface="Calibri" pitchFamily="34" charset="0"/>
              </a:rPr>
            </a:br>
            <a:r>
              <a:rPr lang="en-US" sz="3200" b="0" dirty="0">
                <a:latin typeface="Calibri" pitchFamily="34" charset="0"/>
                <a:cs typeface="Calibri" pitchFamily="34" charset="0"/>
              </a:rPr>
              <a:t>50 acres to anyone who brought </a:t>
            </a:r>
            <a:br>
              <a:rPr lang="en-US" sz="3200" b="0" dirty="0">
                <a:latin typeface="Calibri" pitchFamily="34" charset="0"/>
                <a:cs typeface="Calibri" pitchFamily="34" charset="0"/>
              </a:rPr>
            </a:br>
            <a:r>
              <a:rPr lang="en-US" sz="3200" b="0" dirty="0">
                <a:latin typeface="Calibri" pitchFamily="34" charset="0"/>
                <a:cs typeface="Calibri" pitchFamily="34" charset="0"/>
              </a:rPr>
              <a:t>an indentured servant to America </a:t>
            </a:r>
          </a:p>
        </p:txBody>
      </p:sp>
      <p:sp>
        <p:nvSpPr>
          <p:cNvPr id="10" name="Rectangular Callout 15"/>
          <p:cNvSpPr>
            <a:spLocks noChangeArrowheads="1"/>
          </p:cNvSpPr>
          <p:nvPr/>
        </p:nvSpPr>
        <p:spPr bwMode="auto">
          <a:xfrm>
            <a:off x="6172200" y="3886200"/>
            <a:ext cx="2895600" cy="2743200"/>
          </a:xfrm>
          <a:prstGeom prst="wedgeRectCallout">
            <a:avLst>
              <a:gd name="adj1" fmla="val 8519"/>
              <a:gd name="adj2" fmla="val -28806"/>
            </a:avLst>
          </a:prstGeom>
          <a:solidFill>
            <a:srgbClr val="FFCC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Indentured servants were worked hard, treated badly, </a:t>
            </a:r>
            <a:br>
              <a:rPr lang="en-US" sz="3200" b="0">
                <a:latin typeface="Calibri" pitchFamily="34" charset="0"/>
                <a:cs typeface="Calibri" pitchFamily="34" charset="0"/>
              </a:rPr>
            </a:br>
            <a:r>
              <a:rPr lang="en-US" sz="3200" b="0">
                <a:latin typeface="Calibri" pitchFamily="34" charset="0"/>
                <a:cs typeface="Calibri" pitchFamily="34" charset="0"/>
              </a:rPr>
              <a:t>&amp; many died before their contracts</a:t>
            </a:r>
            <a:r>
              <a:rPr lang="en-US" sz="2000" b="0">
                <a:latin typeface="Calibri" pitchFamily="34" charset="0"/>
                <a:cs typeface="Calibri" pitchFamily="34" charset="0"/>
              </a:rPr>
              <a:t> </a:t>
            </a:r>
            <a:r>
              <a:rPr lang="en-US" sz="3200" b="0">
                <a:latin typeface="Calibri" pitchFamily="34" charset="0"/>
                <a:cs typeface="Calibri" pitchFamily="34" charset="0"/>
              </a:rPr>
              <a:t>ended</a:t>
            </a:r>
          </a:p>
        </p:txBody>
      </p:sp>
      <p:sp>
        <p:nvSpPr>
          <p:cNvPr id="11" name="Rectangular Callout 15"/>
          <p:cNvSpPr>
            <a:spLocks noChangeArrowheads="1"/>
          </p:cNvSpPr>
          <p:nvPr/>
        </p:nvSpPr>
        <p:spPr bwMode="auto">
          <a:xfrm>
            <a:off x="6172200" y="152400"/>
            <a:ext cx="2895600" cy="3581400"/>
          </a:xfrm>
          <a:prstGeom prst="wedgeRectCallout">
            <a:avLst>
              <a:gd name="adj1" fmla="val 8519"/>
              <a:gd name="adj2" fmla="val -28806"/>
            </a:avLst>
          </a:prstGeom>
          <a:solidFill>
            <a:srgbClr val="CCFF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The large population of poor people in Britain led thousands of people to immigrating as indentured servants</a:t>
            </a:r>
            <a:r>
              <a:rPr lang="en-US" b="0">
                <a:latin typeface="Calibri" pitchFamily="34" charset="0"/>
                <a:cs typeface="Calibri" pitchFamily="34" charset="0"/>
              </a:rPr>
              <a:t> </a:t>
            </a:r>
            <a:r>
              <a:rPr lang="en-US" sz="3200" b="0">
                <a:latin typeface="Calibri" pitchFamily="34" charset="0"/>
                <a:cs typeface="Calibri" pitchFamily="34" charset="0"/>
              </a:rPr>
              <a:t>by</a:t>
            </a:r>
            <a:r>
              <a:rPr lang="en-US" b="0">
                <a:latin typeface="Calibri" pitchFamily="34" charset="0"/>
                <a:cs typeface="Calibri" pitchFamily="34" charset="0"/>
              </a:rPr>
              <a:t> </a:t>
            </a:r>
            <a:r>
              <a:rPr lang="en-US" sz="3200" b="0">
                <a:latin typeface="Calibri" pitchFamily="34" charset="0"/>
                <a:cs typeface="Calibri" pitchFamily="34" charset="0"/>
              </a:rPr>
              <a:t>1700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13" descr="Photo of JAMESTOWN: SLAVERY, 1619. &#10;The introduction of black slavery into the American colonies at Jamestown, Virginia in August 1619, when a Dutch ship landed 14 men and 6 women from Guinea. Illustration by Howard Py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
            <a:ext cx="4645025" cy="6681788"/>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3315" name="Rectangular Callout 15"/>
          <p:cNvSpPr>
            <a:spLocks noChangeArrowheads="1"/>
          </p:cNvSpPr>
          <p:nvPr/>
        </p:nvSpPr>
        <p:spPr bwMode="auto">
          <a:xfrm>
            <a:off x="4797425" y="2971800"/>
            <a:ext cx="4270375" cy="3581400"/>
          </a:xfrm>
          <a:prstGeom prst="wedgeRectCallout">
            <a:avLst>
              <a:gd name="adj1" fmla="val 8519"/>
              <a:gd name="adj2" fmla="val -28806"/>
            </a:avLst>
          </a:prstGeom>
          <a:solidFill>
            <a:srgbClr val="CCCC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In the mid-1600s, fewer indentured servants came to America as the British economy improved; As a result, African slavery replaced indentured servitude as the dominant labor system in Virginia </a:t>
            </a:r>
          </a:p>
        </p:txBody>
      </p:sp>
      <p:sp>
        <p:nvSpPr>
          <p:cNvPr id="13316" name="Rectangular Callout 15"/>
          <p:cNvSpPr>
            <a:spLocks noChangeArrowheads="1"/>
          </p:cNvSpPr>
          <p:nvPr/>
        </p:nvSpPr>
        <p:spPr bwMode="auto">
          <a:xfrm>
            <a:off x="4797425" y="228600"/>
            <a:ext cx="4270375" cy="2438400"/>
          </a:xfrm>
          <a:prstGeom prst="wedgeRectCallout">
            <a:avLst>
              <a:gd name="adj1" fmla="val 8519"/>
              <a:gd name="adj2" fmla="val -28806"/>
            </a:avLst>
          </a:prstGeom>
          <a:solidFill>
            <a:srgbClr val="FFCC99"/>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In addition to indentured servants, Virginia landowners also used </a:t>
            </a: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African slaves</a:t>
            </a:r>
            <a:r>
              <a:rPr lang="en-US" sz="3200" b="0" dirty="0">
                <a:latin typeface="Calibri" pitchFamily="34" charset="0"/>
                <a:cs typeface="Calibri" pitchFamily="34" charset="0"/>
              </a:rPr>
              <a:t> who were first brought to Jamestown in 1619</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Rectangular Callout 15"/>
          <p:cNvSpPr>
            <a:spLocks noChangeArrowheads="1"/>
          </p:cNvSpPr>
          <p:nvPr/>
        </p:nvSpPr>
        <p:spPr bwMode="auto">
          <a:xfrm>
            <a:off x="228600" y="6019800"/>
            <a:ext cx="8686800" cy="762000"/>
          </a:xfrm>
          <a:prstGeom prst="wedgeRectCallout">
            <a:avLst>
              <a:gd name="adj1" fmla="val 8519"/>
              <a:gd name="adj2" fmla="val -28806"/>
            </a:avLst>
          </a:prstGeom>
          <a:solidFill>
            <a:srgbClr val="CCCCFF"/>
          </a:solidFill>
          <a:ln w="12700" algn="ctr">
            <a:solidFill>
              <a:schemeClr val="tx1"/>
            </a:solidFill>
            <a:round/>
            <a:headEnd/>
            <a:tailEnd/>
          </a:ln>
        </p:spPr>
        <p:txBody>
          <a:bodyPr/>
          <a:lstStyle/>
          <a:p>
            <a:pPr algn="ctr" eaLnBrk="0" hangingPunct="0">
              <a:lnSpc>
                <a:spcPct val="75000"/>
              </a:lnSpc>
            </a:pPr>
            <a:r>
              <a:rPr lang="en-US" sz="3200" b="0">
                <a:latin typeface="Calibri" pitchFamily="34" charset="0"/>
                <a:cs typeface="Calibri" pitchFamily="34" charset="0"/>
              </a:rPr>
              <a:t>African slaves were transported from Africa to America on slave ships across the “Middle Passage” </a:t>
            </a:r>
          </a:p>
        </p:txBody>
      </p:sp>
      <p:pic>
        <p:nvPicPr>
          <p:cNvPr id="14340" name="Picture 2" descr="http://wysinger.homestead.com/African_20slave_20trad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9688"/>
            <a:ext cx="7959725" cy="60229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laveship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2" descr="CoffinPosition"/>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617538"/>
            <a:ext cx="9144000" cy="62404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4" descr="AfricansThrownOverboar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9941" name="Text Box 5"/>
          <p:cNvSpPr txBox="1">
            <a:spLocks noChangeArrowheads="1"/>
          </p:cNvSpPr>
          <p:nvPr/>
        </p:nvSpPr>
        <p:spPr bwMode="auto">
          <a:xfrm>
            <a:off x="0" y="0"/>
            <a:ext cx="9144000" cy="6461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algn="ctr" eaLnBrk="1" hangingPunct="1">
              <a:spcBef>
                <a:spcPct val="50000"/>
              </a:spcBef>
            </a:pPr>
            <a:r>
              <a:rPr lang="en-US" sz="3600" b="0">
                <a:latin typeface="Calibri" pitchFamily="34" charset="0"/>
              </a:rPr>
              <a:t>The “Coffin” Position Used Below Desk</a:t>
            </a:r>
          </a:p>
        </p:txBody>
      </p:sp>
      <p:sp>
        <p:nvSpPr>
          <p:cNvPr id="39942" name="Text Box 6"/>
          <p:cNvSpPr txBox="1">
            <a:spLocks noChangeArrowheads="1"/>
          </p:cNvSpPr>
          <p:nvPr/>
        </p:nvSpPr>
        <p:spPr bwMode="auto">
          <a:xfrm>
            <a:off x="0" y="0"/>
            <a:ext cx="9144000" cy="6461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algn="ctr" eaLnBrk="1" hangingPunct="1">
              <a:spcBef>
                <a:spcPct val="50000"/>
              </a:spcBef>
            </a:pPr>
            <a:r>
              <a:rPr lang="en-US" sz="3600" b="0">
                <a:latin typeface="Calibri" pitchFamily="34" charset="0"/>
              </a:rPr>
              <a:t>African Captives Being Thrown Overboard</a:t>
            </a:r>
          </a:p>
        </p:txBody>
      </p:sp>
      <p:pic>
        <p:nvPicPr>
          <p:cNvPr id="77826" name="Picture 2" descr="http://www.richmondneighborhoods.org/news/images/SlaveAuctio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0" y="0"/>
            <a:ext cx="9144000" cy="6461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pPr algn="ctr" eaLnBrk="1" hangingPunct="1">
              <a:spcBef>
                <a:spcPct val="50000"/>
              </a:spcBef>
            </a:pPr>
            <a:r>
              <a:rPr lang="en-US" sz="3600" b="0">
                <a:latin typeface="Calibri" pitchFamily="34" charset="0"/>
              </a:rPr>
              <a:t>Slave auction upon arrival in America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500"/>
                                        <p:tgtEl>
                                          <p:spTgt spid="399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fade">
                                      <p:cBhvr>
                                        <p:cTn id="10" dur="500"/>
                                        <p:tgtEl>
                                          <p:spTgt spid="399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animEffect transition="in" filter="fade">
                                      <p:cBhvr>
                                        <p:cTn id="15" dur="500"/>
                                        <p:tgtEl>
                                          <p:spTgt spid="399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942"/>
                                        </p:tgtEl>
                                        <p:attrNameLst>
                                          <p:attrName>style.visibility</p:attrName>
                                        </p:attrNameLst>
                                      </p:cBhvr>
                                      <p:to>
                                        <p:strVal val="visible"/>
                                      </p:to>
                                    </p:set>
                                    <p:animEffect transition="in" filter="fade">
                                      <p:cBhvr>
                                        <p:cTn id="18" dur="500"/>
                                        <p:tgtEl>
                                          <p:spTgt spid="3994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7826"/>
                                        </p:tgtEl>
                                        <p:attrNameLst>
                                          <p:attrName>style.visibility</p:attrName>
                                        </p:attrNameLst>
                                      </p:cBhvr>
                                      <p:to>
                                        <p:strVal val="visible"/>
                                      </p:to>
                                    </p:set>
                                    <p:animEffect transition="in" filter="fade">
                                      <p:cBhvr>
                                        <p:cTn id="23" dur="500"/>
                                        <p:tgtEl>
                                          <p:spTgt spid="778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ular Callout 5"/>
          <p:cNvSpPr>
            <a:spLocks noChangeArrowheads="1"/>
          </p:cNvSpPr>
          <p:nvPr/>
        </p:nvSpPr>
        <p:spPr bwMode="auto">
          <a:xfrm>
            <a:off x="76200" y="152400"/>
            <a:ext cx="4724400" cy="1981200"/>
          </a:xfrm>
          <a:prstGeom prst="wedgeRectCallout">
            <a:avLst>
              <a:gd name="adj1" fmla="val 6343"/>
              <a:gd name="adj2" fmla="val -19676"/>
            </a:avLst>
          </a:prstGeom>
          <a:solidFill>
            <a:srgbClr val="CDE6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Virginia colonists needed laws to maintain order but the British government was thousands of miles across the Atlantic Ocean </a:t>
            </a:r>
          </a:p>
        </p:txBody>
      </p:sp>
      <p:sp>
        <p:nvSpPr>
          <p:cNvPr id="18435" name="Rectangular Callout 5"/>
          <p:cNvSpPr>
            <a:spLocks noChangeArrowheads="1"/>
          </p:cNvSpPr>
          <p:nvPr/>
        </p:nvSpPr>
        <p:spPr bwMode="auto">
          <a:xfrm>
            <a:off x="4876800" y="152400"/>
            <a:ext cx="4191000" cy="1981200"/>
          </a:xfrm>
          <a:prstGeom prst="wedgeRectCallout">
            <a:avLst>
              <a:gd name="adj1" fmla="val -1798"/>
              <a:gd name="adj2" fmla="val 301"/>
            </a:avLst>
          </a:prstGeom>
          <a:solidFill>
            <a:srgbClr val="FFFFCC"/>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In 1619, Virginians formed the </a:t>
            </a: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House of Burgesses</a:t>
            </a:r>
            <a:r>
              <a:rPr lang="en-US" sz="3200" b="0" dirty="0">
                <a:latin typeface="Calibri" pitchFamily="34" charset="0"/>
                <a:cs typeface="Calibri" pitchFamily="34" charset="0"/>
              </a:rPr>
              <a:t> which was the first legislative assembly in America  </a:t>
            </a:r>
          </a:p>
        </p:txBody>
      </p:sp>
      <p:pic>
        <p:nvPicPr>
          <p:cNvPr id="7" name="Picture 2" descr="The Capitol"/>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95250" y="2438400"/>
            <a:ext cx="424815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Photo of COLONIAL ASSEMBLY, 1619. &#10;A representation of the first colonial assembly in Virginia in 1619: colored engraving, English, 19th centu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2438400"/>
            <a:ext cx="4713288"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5"/>
          <p:cNvSpPr>
            <a:spLocks noChangeArrowheads="1"/>
          </p:cNvSpPr>
          <p:nvPr/>
        </p:nvSpPr>
        <p:spPr bwMode="auto">
          <a:xfrm>
            <a:off x="152400" y="3048000"/>
            <a:ext cx="4191000" cy="2819400"/>
          </a:xfrm>
          <a:prstGeom prst="wedgeRectCallout">
            <a:avLst>
              <a:gd name="adj1" fmla="val 24421"/>
              <a:gd name="adj2" fmla="val 36347"/>
            </a:avLst>
          </a:prstGeom>
          <a:solidFill>
            <a:srgbClr val="FFCC99"/>
          </a:solidFill>
          <a:ln w="12700">
            <a:solidFill>
              <a:schemeClr val="tx1"/>
            </a:solidFill>
            <a:miter lim="800000"/>
            <a:headEnd/>
            <a:tailEnd/>
          </a:ln>
        </p:spPr>
        <p:txBody>
          <a:bodyPr/>
          <a:lstStyle/>
          <a:p>
            <a:pPr algn="ctr" eaLnBrk="0" hangingPunct="0">
              <a:lnSpc>
                <a:spcPct val="80000"/>
              </a:lnSpc>
            </a:pPr>
            <a:r>
              <a:rPr lang="en-US" sz="3200" b="0">
                <a:latin typeface="Calibri" pitchFamily="34" charset="0"/>
                <a:cs typeface="Calibri" pitchFamily="34" charset="0"/>
              </a:rPr>
              <a:t>Virginia was a </a:t>
            </a:r>
            <a:br>
              <a:rPr lang="en-US" sz="3200" b="0">
                <a:latin typeface="Calibri" pitchFamily="34" charset="0"/>
                <a:cs typeface="Calibri" pitchFamily="34" charset="0"/>
              </a:rPr>
            </a:br>
            <a:r>
              <a:rPr lang="en-US" sz="3200" b="0">
                <a:latin typeface="Calibri" pitchFamily="34" charset="0"/>
                <a:cs typeface="Calibri" pitchFamily="34" charset="0"/>
              </a:rPr>
              <a:t>royal colony so it had a governor chosen by the king, but the House of Burgesses made the important decisions regarding taxes &amp; laws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ular Callout 5"/>
          <p:cNvSpPr>
            <a:spLocks noChangeArrowheads="1"/>
          </p:cNvSpPr>
          <p:nvPr/>
        </p:nvSpPr>
        <p:spPr bwMode="auto">
          <a:xfrm>
            <a:off x="152400" y="76200"/>
            <a:ext cx="8839200" cy="1219200"/>
          </a:xfrm>
          <a:prstGeom prst="wedgeRectCallout">
            <a:avLst>
              <a:gd name="adj1" fmla="val 6343"/>
              <a:gd name="adj2" fmla="val -19676"/>
            </a:avLst>
          </a:prstGeom>
          <a:solidFill>
            <a:srgbClr val="CCFFCC"/>
          </a:solidFill>
          <a:ln w="12700" algn="ctr">
            <a:solidFill>
              <a:schemeClr val="tx1"/>
            </a:solidFill>
            <a:round/>
            <a:headEnd/>
            <a:tailEnd/>
          </a:ln>
        </p:spPr>
        <p:txBody>
          <a:bodyPr/>
          <a:lstStyle/>
          <a:p>
            <a:pPr algn="ctr" eaLnBrk="0" hangingPunct="0">
              <a:lnSpc>
                <a:spcPct val="80000"/>
              </a:lnSpc>
            </a:pPr>
            <a:r>
              <a:rPr lang="en-US" sz="3200" b="0" dirty="0" smtClean="0">
                <a:latin typeface="Calibri" pitchFamily="34" charset="0"/>
                <a:cs typeface="Calibri" pitchFamily="34" charset="0"/>
              </a:rPr>
              <a:t>The </a:t>
            </a:r>
            <a:r>
              <a:rPr lang="en-US" sz="3200" b="0" dirty="0">
                <a:latin typeface="Calibri" pitchFamily="34" charset="0"/>
                <a:cs typeface="Calibri" pitchFamily="34" charset="0"/>
              </a:rPr>
              <a:t>leaders of the House of Burgesses were elected, </a:t>
            </a:r>
            <a:r>
              <a:rPr lang="en-US" sz="3200" b="0" dirty="0" smtClean="0">
                <a:latin typeface="Calibri" pitchFamily="34" charset="0"/>
                <a:cs typeface="Calibri" pitchFamily="34" charset="0"/>
              </a:rPr>
              <a:t>but they </a:t>
            </a:r>
            <a:r>
              <a:rPr lang="en-US" sz="3200" b="0" dirty="0">
                <a:latin typeface="Calibri" pitchFamily="34" charset="0"/>
                <a:cs typeface="Calibri" pitchFamily="34" charset="0"/>
              </a:rPr>
              <a:t>were rich planters who did not always represent the poor farmers of the colony </a:t>
            </a:r>
          </a:p>
        </p:txBody>
      </p:sp>
      <p:sp>
        <p:nvSpPr>
          <p:cNvPr id="19459" name="Rectangular Callout 5"/>
          <p:cNvSpPr>
            <a:spLocks noChangeArrowheads="1"/>
          </p:cNvSpPr>
          <p:nvPr/>
        </p:nvSpPr>
        <p:spPr bwMode="auto">
          <a:xfrm>
            <a:off x="76200" y="1447800"/>
            <a:ext cx="4343400" cy="1981200"/>
          </a:xfrm>
          <a:prstGeom prst="wedgeRectCallout">
            <a:avLst>
              <a:gd name="adj1" fmla="val 6343"/>
              <a:gd name="adj2" fmla="val -19676"/>
            </a:avLst>
          </a:prstGeom>
          <a:solidFill>
            <a:srgbClr val="FFCC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Former indentured servants in western Virginia suffered from low tobacco prices &amp; frequent Indian attacks</a:t>
            </a:r>
          </a:p>
        </p:txBody>
      </p:sp>
      <p:sp>
        <p:nvSpPr>
          <p:cNvPr id="19460" name="Rectangular Callout 9"/>
          <p:cNvSpPr>
            <a:spLocks noChangeArrowheads="1"/>
          </p:cNvSpPr>
          <p:nvPr/>
        </p:nvSpPr>
        <p:spPr bwMode="auto">
          <a:xfrm>
            <a:off x="76200" y="3505200"/>
            <a:ext cx="4343400" cy="1981200"/>
          </a:xfrm>
          <a:prstGeom prst="wedgeRectCallout">
            <a:avLst>
              <a:gd name="adj1" fmla="val 6343"/>
              <a:gd name="adj2" fmla="val -19676"/>
            </a:avLst>
          </a:prstGeom>
          <a:solidFill>
            <a:srgbClr val="CDE6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Poor farmers, led by Nathaniel Bacon, blamed Virginia’s governor for not protecting them &amp; started a rebellion</a:t>
            </a:r>
          </a:p>
        </p:txBody>
      </p:sp>
      <p:pic>
        <p:nvPicPr>
          <p:cNvPr id="19461" name="Picture 3" descr="Photo of BACON'S REBELLION, 1676. &#10;Nathaniel Bacon confronts Governor William Berkeley (right) at Jamestown, Virginia, in June 1676, demanding a commission to lead a militia against local Indian tribes. Wood engraving, late 19th centu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428750"/>
            <a:ext cx="45720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5" name="Picture 6" descr="Photo of JAMESTOWN: N. BACON, 1676. &#10;Nathaniel Bacon (center) and his followers at the burning of Jamestown, Virginia, on 19 September 1676: illustration by Howard Py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447800"/>
            <a:ext cx="4454525" cy="5334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7" descr="Photo of JAMESTOWN: BURNING, 1676. &#10;Nathaniel Bacon and his followers burning Jamestown, Virginia, on 19 September 167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8200" y="1409700"/>
            <a:ext cx="441960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8" name="Rectangular Callout 17"/>
          <p:cNvSpPr>
            <a:spLocks noChangeArrowheads="1"/>
          </p:cNvSpPr>
          <p:nvPr/>
        </p:nvSpPr>
        <p:spPr bwMode="auto">
          <a:xfrm>
            <a:off x="152400" y="5562600"/>
            <a:ext cx="8839200" cy="1219200"/>
          </a:xfrm>
          <a:prstGeom prst="wedgeRectCallout">
            <a:avLst>
              <a:gd name="adj1" fmla="val 6343"/>
              <a:gd name="adj2" fmla="val -19676"/>
            </a:avLst>
          </a:prstGeom>
          <a:solidFill>
            <a:srgbClr val="FFFFCC"/>
          </a:solidFill>
          <a:ln w="12700" algn="ctr">
            <a:solidFill>
              <a:schemeClr val="tx1"/>
            </a:solidFill>
            <a:round/>
            <a:headEnd/>
            <a:tailEnd/>
          </a:ln>
        </p:spPr>
        <p:txBody>
          <a:bodyPr/>
          <a:lstStyle/>
          <a:p>
            <a:pPr algn="ctr" eaLnBrk="0" hangingPunct="0">
              <a:lnSpc>
                <a:spcPct val="80000"/>
              </a:lnSpc>
              <a:defRPr/>
            </a:pP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hlinkClick r:id="rId6"/>
              </a:rPr>
              <a:t>Bacon’s Rebellion </a:t>
            </a:r>
            <a:r>
              <a:rPr lang="en-US" sz="3200" b="0" dirty="0">
                <a:latin typeface="Calibri" pitchFamily="34" charset="0"/>
                <a:cs typeface="Calibri" pitchFamily="34" charset="0"/>
              </a:rPr>
              <a:t>proved to rich Virginians that slaves were better than indentured servants because slaves would never ask for 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29100" y="1447800"/>
            <a:ext cx="49117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6200" y="5105400"/>
            <a:ext cx="13589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Rectangular Callout 9"/>
          <p:cNvSpPr>
            <a:spLocks noChangeArrowheads="1"/>
          </p:cNvSpPr>
          <p:nvPr/>
        </p:nvSpPr>
        <p:spPr bwMode="auto">
          <a:xfrm>
            <a:off x="685800" y="76200"/>
            <a:ext cx="8001000" cy="1274763"/>
          </a:xfrm>
          <a:prstGeom prst="wedgeRectCallout">
            <a:avLst>
              <a:gd name="adj1" fmla="val 6343"/>
              <a:gd name="adj2" fmla="val -19676"/>
            </a:avLst>
          </a:prstGeom>
          <a:solidFill>
            <a:srgbClr val="FFFFCC"/>
          </a:solidFill>
          <a:ln w="12700" algn="ctr">
            <a:solidFill>
              <a:schemeClr val="tx1"/>
            </a:solidFill>
            <a:round/>
            <a:headEnd/>
            <a:tailEnd/>
          </a:ln>
        </p:spPr>
        <p:txBody>
          <a:bodyPr>
            <a:spAutoFit/>
          </a:bodyPr>
          <a:lstStyle/>
          <a:p>
            <a:pPr algn="ctr" eaLnBrk="0" hangingPunct="0">
              <a:lnSpc>
                <a:spcPct val="80000"/>
              </a:lnSpc>
              <a:defRPr/>
            </a:pPr>
            <a:r>
              <a:rPr lang="en-US" sz="3200" b="0" dirty="0">
                <a:latin typeface="Calibri" pitchFamily="34" charset="0"/>
                <a:cs typeface="Calibri" pitchFamily="34" charset="0"/>
              </a:rPr>
              <a:t>In 1607, settlers founded </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Jamestown</a:t>
            </a:r>
            <a:r>
              <a:rPr lang="en-US" sz="3200" b="0" dirty="0">
                <a:effectLst>
                  <a:glow rad="101600">
                    <a:schemeClr val="accent1">
                      <a:satMod val="175000"/>
                      <a:alpha val="40000"/>
                    </a:schemeClr>
                  </a:glow>
                </a:effectLst>
                <a:latin typeface="Calibri" pitchFamily="34" charset="0"/>
                <a:cs typeface="Calibri" pitchFamily="34" charset="0"/>
              </a:rPr>
              <a:t> </a:t>
            </a:r>
            <a:r>
              <a:rPr lang="en-US" sz="3200" b="0" dirty="0">
                <a:latin typeface="Calibri" pitchFamily="34" charset="0"/>
                <a:cs typeface="Calibri" pitchFamily="34" charset="0"/>
              </a:rPr>
              <a:t>the </a:t>
            </a:r>
            <a:br>
              <a:rPr lang="en-US" sz="3200" b="0" dirty="0">
                <a:latin typeface="Calibri" pitchFamily="34" charset="0"/>
                <a:cs typeface="Calibri" pitchFamily="34" charset="0"/>
              </a:rPr>
            </a:br>
            <a:r>
              <a:rPr lang="en-US" sz="3200" b="0" dirty="0">
                <a:latin typeface="Calibri" pitchFamily="34" charset="0"/>
                <a:cs typeface="Calibri" pitchFamily="34" charset="0"/>
              </a:rPr>
              <a:t>first permanent British colony in America along </a:t>
            </a:r>
            <a:br>
              <a:rPr lang="en-US" sz="3200" b="0" dirty="0">
                <a:latin typeface="Calibri" pitchFamily="34" charset="0"/>
                <a:cs typeface="Calibri" pitchFamily="34" charset="0"/>
              </a:rPr>
            </a:br>
            <a:r>
              <a:rPr lang="en-US" sz="3200" b="0" dirty="0">
                <a:latin typeface="Calibri" pitchFamily="34" charset="0"/>
                <a:cs typeface="Calibri" pitchFamily="34" charset="0"/>
              </a:rPr>
              <a:t>the Chesapeake Bay in present-day Virginia </a:t>
            </a:r>
          </a:p>
        </p:txBody>
      </p:sp>
      <p:pic>
        <p:nvPicPr>
          <p:cNvPr id="12" name="Picture 4" descr="Handbill of VA Company-1609"/>
          <p:cNvPicPr>
            <a:picLocks noChangeAspect="1" noChangeArrowheads="1"/>
          </p:cNvPicPr>
          <p:nvPr/>
        </p:nvPicPr>
        <p:blipFill>
          <a:blip r:embed="rId4" cstate="email">
            <a:lum bright="-12000" contrast="18000"/>
            <a:extLst>
              <a:ext uri="{28A0092B-C50C-407E-A947-70E740481C1C}">
                <a14:useLocalDpi xmlns:a14="http://schemas.microsoft.com/office/drawing/2010/main"/>
              </a:ext>
            </a:extLst>
          </a:blip>
          <a:srcRect l="22858" r="22540"/>
          <a:stretch>
            <a:fillRect/>
          </a:stretch>
        </p:blipFill>
        <p:spPr bwMode="auto">
          <a:xfrm>
            <a:off x="4686300" y="1447800"/>
            <a:ext cx="4133850" cy="5486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ular Callout 5"/>
          <p:cNvSpPr>
            <a:spLocks noChangeArrowheads="1"/>
          </p:cNvSpPr>
          <p:nvPr/>
        </p:nvSpPr>
        <p:spPr bwMode="auto">
          <a:xfrm>
            <a:off x="93461" y="3103216"/>
            <a:ext cx="4800600" cy="2071688"/>
          </a:xfrm>
          <a:prstGeom prst="wedgeRectCallout">
            <a:avLst>
              <a:gd name="adj1" fmla="val 6343"/>
              <a:gd name="adj2" fmla="val -19676"/>
            </a:avLst>
          </a:prstGeom>
          <a:solidFill>
            <a:srgbClr val="CCCCFF"/>
          </a:solidFill>
          <a:ln w="12700" algn="ctr">
            <a:solidFill>
              <a:schemeClr val="tx1"/>
            </a:solidFill>
            <a:round/>
            <a:headEnd/>
            <a:tailEnd/>
          </a:ln>
        </p:spPr>
        <p:txBody>
          <a:bodyPr>
            <a:spAutoFit/>
          </a:bodyPr>
          <a:lstStyle/>
          <a:p>
            <a:pPr algn="ctr" eaLnBrk="0" hangingPunct="0">
              <a:lnSpc>
                <a:spcPct val="80000"/>
              </a:lnSpc>
            </a:pPr>
            <a:r>
              <a:rPr lang="en-US" sz="3200" b="0" dirty="0">
                <a:latin typeface="Calibri" pitchFamily="34" charset="0"/>
                <a:cs typeface="Calibri" pitchFamily="34" charset="0"/>
              </a:rPr>
              <a:t>In 1606, Virginia Company investors gained a charter from the king, recruited settlers, and sent them to America in search of gold </a:t>
            </a:r>
          </a:p>
        </p:txBody>
      </p:sp>
      <p:sp>
        <p:nvSpPr>
          <p:cNvPr id="16" name="Rectangular Callout 7"/>
          <p:cNvSpPr>
            <a:spLocks noChangeArrowheads="1"/>
          </p:cNvSpPr>
          <p:nvPr/>
        </p:nvSpPr>
        <p:spPr bwMode="auto">
          <a:xfrm>
            <a:off x="76200" y="1447800"/>
            <a:ext cx="4038600" cy="1668463"/>
          </a:xfrm>
          <a:prstGeom prst="wedgeRectCallout">
            <a:avLst>
              <a:gd name="adj1" fmla="val 6343"/>
              <a:gd name="adj2" fmla="val -19676"/>
            </a:avLst>
          </a:prstGeom>
          <a:solidFill>
            <a:srgbClr val="CCFFCC"/>
          </a:solidFill>
          <a:ln w="12700" algn="ctr">
            <a:solidFill>
              <a:schemeClr val="tx1"/>
            </a:solidFill>
            <a:round/>
            <a:headEnd/>
            <a:tailEnd/>
          </a:ln>
        </p:spPr>
        <p:txBody>
          <a:bodyPr>
            <a:spAutoFit/>
          </a:bodyPr>
          <a:lstStyle/>
          <a:p>
            <a:pPr algn="ctr" eaLnBrk="0" hangingPunct="0">
              <a:lnSpc>
                <a:spcPct val="80000"/>
              </a:lnSpc>
            </a:pPr>
            <a:r>
              <a:rPr lang="en-US" sz="3200" u="sng" dirty="0">
                <a:latin typeface="Calibri" pitchFamily="34" charset="0"/>
                <a:cs typeface="Calibri" pitchFamily="34" charset="0"/>
              </a:rPr>
              <a:t>Quick discussion:</a:t>
            </a:r>
            <a:br>
              <a:rPr lang="en-US" sz="3200" u="sng" dirty="0">
                <a:latin typeface="Calibri" pitchFamily="34" charset="0"/>
                <a:cs typeface="Calibri" pitchFamily="34" charset="0"/>
              </a:rPr>
            </a:br>
            <a:r>
              <a:rPr lang="en-US" sz="3200" b="0" dirty="0">
                <a:latin typeface="Calibri" pitchFamily="34" charset="0"/>
                <a:cs typeface="Calibri" pitchFamily="34" charset="0"/>
              </a:rPr>
              <a:t>How did the settlers gain rights and money to create a colony?</a:t>
            </a:r>
          </a:p>
        </p:txBody>
      </p:sp>
      <p:sp>
        <p:nvSpPr>
          <p:cNvPr id="17" name="Rectangular Callout 7"/>
          <p:cNvSpPr>
            <a:spLocks noChangeArrowheads="1"/>
          </p:cNvSpPr>
          <p:nvPr/>
        </p:nvSpPr>
        <p:spPr bwMode="auto">
          <a:xfrm>
            <a:off x="93461" y="5197867"/>
            <a:ext cx="4800600" cy="1677988"/>
          </a:xfrm>
          <a:prstGeom prst="wedgeRectCallout">
            <a:avLst>
              <a:gd name="adj1" fmla="val 6343"/>
              <a:gd name="adj2" fmla="val -19676"/>
            </a:avLst>
          </a:prstGeom>
          <a:solidFill>
            <a:srgbClr val="FFCCCC"/>
          </a:solidFill>
          <a:ln w="12700" algn="ctr">
            <a:solidFill>
              <a:schemeClr val="tx1"/>
            </a:solidFill>
            <a:round/>
            <a:headEnd/>
            <a:tailEnd/>
          </a:ln>
        </p:spPr>
        <p:txBody>
          <a:bodyPr>
            <a:spAutoFit/>
          </a:bodyPr>
          <a:lstStyle/>
          <a:p>
            <a:pPr algn="ctr" eaLnBrk="0" hangingPunct="0">
              <a:lnSpc>
                <a:spcPct val="80000"/>
              </a:lnSpc>
              <a:defRPr/>
            </a:pPr>
            <a:r>
              <a:rPr lang="en-US" sz="3200" b="0" dirty="0">
                <a:latin typeface="Calibri" pitchFamily="34" charset="0"/>
                <a:cs typeface="Calibri" pitchFamily="34" charset="0"/>
              </a:rPr>
              <a:t>Jamestown was founded by British entrepreneurs of a joint-stock company called the </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Virginia Company</a:t>
            </a:r>
            <a:endParaRPr lang="en-US" sz="3200" b="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ular Callout 9"/>
          <p:cNvSpPr>
            <a:spLocks noChangeArrowheads="1"/>
          </p:cNvSpPr>
          <p:nvPr/>
        </p:nvSpPr>
        <p:spPr bwMode="auto">
          <a:xfrm>
            <a:off x="76200" y="76200"/>
            <a:ext cx="3429000" cy="1668463"/>
          </a:xfrm>
          <a:prstGeom prst="wedgeRectCallout">
            <a:avLst>
              <a:gd name="adj1" fmla="val 6343"/>
              <a:gd name="adj2" fmla="val -19676"/>
            </a:avLst>
          </a:prstGeom>
          <a:solidFill>
            <a:srgbClr val="CCCCFF"/>
          </a:solidFill>
          <a:ln w="12700" algn="ctr">
            <a:solidFill>
              <a:schemeClr val="tx1"/>
            </a:solidFill>
            <a:round/>
            <a:headEnd/>
            <a:tailEnd/>
          </a:ln>
        </p:spPr>
        <p:txBody>
          <a:bodyPr>
            <a:spAutoFit/>
          </a:bodyPr>
          <a:lstStyle/>
          <a:p>
            <a:pPr algn="ctr" eaLnBrk="0" hangingPunct="0">
              <a:lnSpc>
                <a:spcPct val="80000"/>
              </a:lnSpc>
            </a:pPr>
            <a:r>
              <a:rPr lang="en-US" sz="3200" b="0">
                <a:latin typeface="Calibri" pitchFamily="34" charset="0"/>
                <a:cs typeface="Calibri" pitchFamily="34" charset="0"/>
              </a:rPr>
              <a:t>Settlers built a fort, but struggled to survive in their first years in America </a:t>
            </a:r>
          </a:p>
        </p:txBody>
      </p:sp>
      <p:pic>
        <p:nvPicPr>
          <p:cNvPr id="10244" name="Picture 12" descr="JAMESTOWN_OVERVIEW_01"/>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l="4594" t="11197" r="4594" b="7895"/>
          <a:stretch>
            <a:fillRect/>
          </a:stretch>
        </p:blipFill>
        <p:spPr bwMode="auto">
          <a:xfrm>
            <a:off x="762000" y="1916113"/>
            <a:ext cx="800100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ular Callout 14"/>
          <p:cNvSpPr>
            <a:spLocks noChangeArrowheads="1"/>
          </p:cNvSpPr>
          <p:nvPr/>
        </p:nvSpPr>
        <p:spPr bwMode="auto">
          <a:xfrm>
            <a:off x="3638550" y="112713"/>
            <a:ext cx="5429250" cy="1668462"/>
          </a:xfrm>
          <a:prstGeom prst="wedgeRectCallout">
            <a:avLst>
              <a:gd name="adj1" fmla="val 6343"/>
              <a:gd name="adj2" fmla="val -19676"/>
            </a:avLst>
          </a:prstGeom>
          <a:solidFill>
            <a:srgbClr val="FFCC99"/>
          </a:solidFill>
          <a:ln w="12700" algn="ctr">
            <a:solidFill>
              <a:schemeClr val="tx1"/>
            </a:solidFill>
            <a:round/>
            <a:headEnd/>
            <a:tailEnd/>
          </a:ln>
        </p:spPr>
        <p:txBody>
          <a:bodyPr>
            <a:spAutoFit/>
          </a:bodyPr>
          <a:lstStyle/>
          <a:p>
            <a:pPr algn="ctr" eaLnBrk="0" hangingPunct="0">
              <a:lnSpc>
                <a:spcPct val="80000"/>
              </a:lnSpc>
            </a:pPr>
            <a:r>
              <a:rPr lang="en-US" sz="3200" b="0" dirty="0">
                <a:latin typeface="Calibri" pitchFamily="34" charset="0"/>
                <a:cs typeface="Calibri" pitchFamily="34" charset="0"/>
              </a:rPr>
              <a:t>Settlers arrived looking for gold so they did not prepare to stay long in America; They did not plant crops &amp; faced </a:t>
            </a:r>
            <a:r>
              <a:rPr lang="en-US" sz="3200" b="0" dirty="0">
                <a:latin typeface="Calibri" pitchFamily="34" charset="0"/>
                <a:cs typeface="Calibri" pitchFamily="34" charset="0"/>
                <a:hlinkClick r:id="rId4"/>
              </a:rPr>
              <a:t>starvation </a:t>
            </a:r>
            <a:endParaRPr lang="en-US" sz="3200" b="0" dirty="0">
              <a:latin typeface="Calibri" pitchFamily="34" charset="0"/>
              <a:cs typeface="Calibri" pitchFamily="34" charset="0"/>
            </a:endParaRPr>
          </a:p>
        </p:txBody>
      </p:sp>
      <p:pic>
        <p:nvPicPr>
          <p:cNvPr id="16" name="Picture 5" descr="jamestown07"/>
          <p:cNvPicPr>
            <a:picLocks noChangeAspect="1" noChangeArrowheads="1"/>
          </p:cNvPicPr>
          <p:nvPr/>
        </p:nvPicPr>
        <p:blipFill>
          <a:blip r:embed="rId5" cstate="email">
            <a:lum bright="-12000" contrast="24000"/>
            <a:extLst>
              <a:ext uri="{28A0092B-C50C-407E-A947-70E740481C1C}">
                <a14:useLocalDpi xmlns:a14="http://schemas.microsoft.com/office/drawing/2010/main"/>
              </a:ext>
            </a:extLst>
          </a:blip>
          <a:srcRect b="-2"/>
          <a:stretch>
            <a:fillRect/>
          </a:stretch>
        </p:blipFill>
        <p:spPr bwMode="auto">
          <a:xfrm>
            <a:off x="95250" y="2054225"/>
            <a:ext cx="676275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7" name="Rectangle 9"/>
          <p:cNvSpPr>
            <a:spLocks noChangeArrowheads="1"/>
          </p:cNvSpPr>
          <p:nvPr/>
        </p:nvSpPr>
        <p:spPr bwMode="auto">
          <a:xfrm>
            <a:off x="6353175" y="1989138"/>
            <a:ext cx="2714625" cy="1668462"/>
          </a:xfrm>
          <a:prstGeom prst="rect">
            <a:avLst/>
          </a:prstGeom>
          <a:solidFill>
            <a:srgbClr val="FFCCFF"/>
          </a:solidFill>
          <a:ln w="12700">
            <a:solidFill>
              <a:schemeClr val="tx1"/>
            </a:solidFill>
            <a:miter lim="800000"/>
            <a:headEnd/>
            <a:tailEnd/>
          </a:ln>
        </p:spPr>
        <p:txBody>
          <a:bodyPr>
            <a:spAutoFit/>
          </a:bodyPr>
          <a:lstStyle/>
          <a:p>
            <a:pPr algn="ctr" eaLnBrk="0" hangingPunct="0">
              <a:lnSpc>
                <a:spcPct val="80000"/>
              </a:lnSpc>
              <a:buClr>
                <a:schemeClr val="accent1"/>
              </a:buClr>
              <a:buFont typeface="Arial" charset="0"/>
              <a:buNone/>
            </a:pPr>
            <a:r>
              <a:rPr kumimoji="1" lang="en-US" sz="3200" b="0">
                <a:latin typeface="Calibri" pitchFamily="34" charset="0"/>
                <a:cs typeface="Calibri" pitchFamily="34" charset="0"/>
              </a:rPr>
              <a:t>John Smith took control &amp; forced settlers to farm</a:t>
            </a:r>
          </a:p>
        </p:txBody>
      </p:sp>
      <p:pic>
        <p:nvPicPr>
          <p:cNvPr id="18" name="Picture 7" descr="Captain-John-Smith"/>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24613" y="3733800"/>
            <a:ext cx="2571750" cy="289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AutoShape 8"/>
          <p:cNvSpPr>
            <a:spLocks noChangeArrowheads="1"/>
          </p:cNvSpPr>
          <p:nvPr/>
        </p:nvSpPr>
        <p:spPr bwMode="auto">
          <a:xfrm>
            <a:off x="3276600" y="5867400"/>
            <a:ext cx="3048000" cy="762000"/>
          </a:xfrm>
          <a:prstGeom prst="wedgeRectCallout">
            <a:avLst>
              <a:gd name="adj1" fmla="val 78824"/>
              <a:gd name="adj2" fmla="val -171222"/>
            </a:avLst>
          </a:prstGeom>
          <a:solidFill>
            <a:srgbClr val="FFFFCC"/>
          </a:solidFill>
          <a:ln w="12700">
            <a:solidFill>
              <a:schemeClr val="tx1"/>
            </a:solidFill>
            <a:miter lim="800000"/>
            <a:headEnd/>
            <a:tailEnd/>
          </a:ln>
        </p:spPr>
        <p:txBody>
          <a:bodyPr/>
          <a:lstStyle/>
          <a:p>
            <a:pPr algn="ctr" eaLnBrk="0" hangingPunct="0">
              <a:lnSpc>
                <a:spcPct val="80000"/>
              </a:lnSpc>
            </a:pPr>
            <a:r>
              <a:rPr lang="en-US" sz="3000" b="0" i="1">
                <a:latin typeface="Calibri" pitchFamily="34" charset="0"/>
                <a:cs typeface="Calibri" pitchFamily="34" charset="0"/>
              </a:rPr>
              <a:t>“He who will not </a:t>
            </a:r>
            <a:br>
              <a:rPr lang="en-US" sz="3000" b="0" i="1">
                <a:latin typeface="Calibri" pitchFamily="34" charset="0"/>
                <a:cs typeface="Calibri" pitchFamily="34" charset="0"/>
              </a:rPr>
            </a:br>
            <a:r>
              <a:rPr lang="en-US" sz="3000" b="0" i="1">
                <a:latin typeface="Calibri" pitchFamily="34" charset="0"/>
                <a:cs typeface="Calibri" pitchFamily="34" charset="0"/>
              </a:rPr>
              <a:t>work, will not eat”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xit" presetSubtype="0" fill="hold" nodeType="withEffect">
                                  <p:stCondLst>
                                    <p:cond delay="0"/>
                                  </p:stCondLst>
                                  <p:childTnLst>
                                    <p:animEffect transition="out" filter="fade">
                                      <p:cBhvr>
                                        <p:cTn id="14" dur="500"/>
                                        <p:tgtEl>
                                          <p:spTgt spid="10244"/>
                                        </p:tgtEl>
                                      </p:cBhvr>
                                    </p:animEffect>
                                    <p:set>
                                      <p:cBhvr>
                                        <p:cTn id="15" dur="1" fill="hold">
                                          <p:stCondLst>
                                            <p:cond delay="499"/>
                                          </p:stCondLst>
                                        </p:cTn>
                                        <p:tgtEl>
                                          <p:spTgt spid="1024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7718" t="7803" r="2296" b="13512"/>
          <a:stretch>
            <a:fillRect/>
          </a:stretch>
        </p:blipFill>
        <p:spPr bwMode="auto">
          <a:xfrm>
            <a:off x="285750" y="1828800"/>
            <a:ext cx="85534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ular Callout 6"/>
          <p:cNvSpPr>
            <a:spLocks noChangeArrowheads="1"/>
          </p:cNvSpPr>
          <p:nvPr/>
        </p:nvSpPr>
        <p:spPr bwMode="auto">
          <a:xfrm>
            <a:off x="76200" y="112713"/>
            <a:ext cx="4114800" cy="1639887"/>
          </a:xfrm>
          <a:prstGeom prst="wedgeRectCallout">
            <a:avLst>
              <a:gd name="adj1" fmla="val 6343"/>
              <a:gd name="adj2" fmla="val -19676"/>
            </a:avLst>
          </a:prstGeom>
          <a:solidFill>
            <a:srgbClr val="CCFF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Jamestown was located on a swamp &amp; led to outbreaks of disease among colonists</a:t>
            </a:r>
          </a:p>
        </p:txBody>
      </p:sp>
      <p:sp>
        <p:nvSpPr>
          <p:cNvPr id="9" name="Rectangular Callout 8"/>
          <p:cNvSpPr>
            <a:spLocks noChangeArrowheads="1"/>
          </p:cNvSpPr>
          <p:nvPr/>
        </p:nvSpPr>
        <p:spPr bwMode="auto">
          <a:xfrm>
            <a:off x="4267200" y="112713"/>
            <a:ext cx="4724400" cy="1639887"/>
          </a:xfrm>
          <a:prstGeom prst="wedgeRectCallout">
            <a:avLst>
              <a:gd name="adj1" fmla="val 6343"/>
              <a:gd name="adj2" fmla="val -19676"/>
            </a:avLst>
          </a:prstGeom>
          <a:solidFill>
            <a:srgbClr val="CCCCFF"/>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Jamestown was located in territory controlled by the </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Powhatan Indians </a:t>
            </a:r>
            <a:r>
              <a:rPr lang="en-US" sz="3200" b="0" dirty="0">
                <a:latin typeface="Calibri" pitchFamily="34" charset="0"/>
                <a:cs typeface="Calibri" pitchFamily="34" charset="0"/>
              </a:rPr>
              <a:t>who attacked the settlement </a:t>
            </a:r>
          </a:p>
        </p:txBody>
      </p:sp>
      <p:pic>
        <p:nvPicPr>
          <p:cNvPr id="10" name="Picture 2" descr="c03m01"/>
          <p:cNvPicPr preferRelativeResize="0">
            <a:picLocks noChangeAspect="1" noChangeArrowheads="1"/>
          </p:cNvPicPr>
          <p:nvPr/>
        </p:nvPicPr>
        <p:blipFill>
          <a:blip r:embed="rId4" cstate="email">
            <a:lum bright="-6000" contrast="6000"/>
            <a:extLst>
              <a:ext uri="{28A0092B-C50C-407E-A947-70E740481C1C}">
                <a14:useLocalDpi xmlns:a14="http://schemas.microsoft.com/office/drawing/2010/main"/>
              </a:ext>
            </a:extLst>
          </a:blip>
          <a:srcRect l="1270" t="3557" r="256" b="3557"/>
          <a:stretch>
            <a:fillRect/>
          </a:stretch>
        </p:blipFill>
        <p:spPr bwMode="auto">
          <a:xfrm>
            <a:off x="76200" y="1828800"/>
            <a:ext cx="63642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The massacre of the settlers in 1622"/>
          <p:cNvPicPr>
            <a:picLocks noChangeAspect="1" noChangeArrowheads="1"/>
          </p:cNvPicPr>
          <p:nvPr/>
        </p:nvPicPr>
        <p:blipFill>
          <a:blip r:embed="rId5" cstate="email">
            <a:lum contrast="6000"/>
            <a:extLst>
              <a:ext uri="{28A0092B-C50C-407E-A947-70E740481C1C}">
                <a14:useLocalDpi xmlns:a14="http://schemas.microsoft.com/office/drawing/2010/main"/>
              </a:ext>
            </a:extLst>
          </a:blip>
          <a:srcRect/>
          <a:stretch>
            <a:fillRect/>
          </a:stretch>
        </p:blipFill>
        <p:spPr bwMode="auto">
          <a:xfrm>
            <a:off x="88900" y="1828800"/>
            <a:ext cx="621665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4" descr="Chief Powhatan"/>
          <p:cNvPicPr>
            <a:picLocks noChangeAspect="1" noChangeArrowheads="1"/>
          </p:cNvPicPr>
          <p:nvPr/>
        </p:nvPicPr>
        <p:blipFill>
          <a:blip r:embed="rId6">
            <a:lum bright="6000" contrast="6000"/>
            <a:extLst>
              <a:ext uri="{28A0092B-C50C-407E-A947-70E740481C1C}">
                <a14:useLocalDpi xmlns:a14="http://schemas.microsoft.com/office/drawing/2010/main"/>
              </a:ext>
            </a:extLst>
          </a:blip>
          <a:srcRect/>
          <a:stretch>
            <a:fillRect/>
          </a:stretch>
        </p:blipFill>
        <p:spPr bwMode="auto">
          <a:xfrm>
            <a:off x="6096000" y="2152650"/>
            <a:ext cx="2922588" cy="440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xit" presetSubtype="0" fill="hold"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4" name="Picture 2" descr="http://www.speedlivin.com/wp-content/uploads/2011/04/tobacco-Haul.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47800" y="2209800"/>
            <a:ext cx="7659688"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0" descr="John Rolfe"/>
          <p:cNvPicPr>
            <a:picLocks noChangeAspect="1" noChangeArrowheads="1"/>
          </p:cNvPicPr>
          <p:nvPr/>
        </p:nvPicPr>
        <p:blipFill>
          <a:blip r:embed="rId5" cstate="email">
            <a:lum bright="-12000" contrast="12000"/>
            <a:extLst>
              <a:ext uri="{28A0092B-C50C-407E-A947-70E740481C1C}">
                <a14:useLocalDpi xmlns:a14="http://schemas.microsoft.com/office/drawing/2010/main"/>
              </a:ext>
            </a:extLst>
          </a:blip>
          <a:srcRect/>
          <a:stretch>
            <a:fillRect/>
          </a:stretch>
        </p:blipFill>
        <p:spPr bwMode="auto">
          <a:xfrm>
            <a:off x="85725" y="3200400"/>
            <a:ext cx="1971675" cy="331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6" name="Rectangular Callout 5"/>
          <p:cNvSpPr>
            <a:spLocks noChangeArrowheads="1"/>
          </p:cNvSpPr>
          <p:nvPr/>
        </p:nvSpPr>
        <p:spPr bwMode="auto">
          <a:xfrm>
            <a:off x="76200" y="76200"/>
            <a:ext cx="4737100" cy="1981200"/>
          </a:xfrm>
          <a:prstGeom prst="wedgeRectCallout">
            <a:avLst>
              <a:gd name="adj1" fmla="val 8519"/>
              <a:gd name="adj2" fmla="val -28806"/>
            </a:avLst>
          </a:prstGeom>
          <a:solidFill>
            <a:srgbClr val="CCFF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After the Jamestown colonists failed to find gold, the joint-stock investors demanded that colonists </a:t>
            </a:r>
            <a:br>
              <a:rPr lang="en-US" sz="3200" b="0">
                <a:latin typeface="Calibri" pitchFamily="34" charset="0"/>
                <a:cs typeface="Calibri" pitchFamily="34" charset="0"/>
              </a:rPr>
            </a:br>
            <a:r>
              <a:rPr lang="en-US" sz="3200" b="0">
                <a:latin typeface="Calibri" pitchFamily="34" charset="0"/>
                <a:cs typeface="Calibri" pitchFamily="34" charset="0"/>
              </a:rPr>
              <a:t>find a way to make money </a:t>
            </a:r>
          </a:p>
        </p:txBody>
      </p:sp>
      <p:sp>
        <p:nvSpPr>
          <p:cNvPr id="8197" name="Rectangular Callout 5"/>
          <p:cNvSpPr>
            <a:spLocks noChangeArrowheads="1"/>
          </p:cNvSpPr>
          <p:nvPr/>
        </p:nvSpPr>
        <p:spPr bwMode="auto">
          <a:xfrm>
            <a:off x="4953000" y="76200"/>
            <a:ext cx="4041775" cy="1981200"/>
          </a:xfrm>
          <a:prstGeom prst="wedgeRectCallout">
            <a:avLst>
              <a:gd name="adj1" fmla="val 8519"/>
              <a:gd name="adj2" fmla="val -28806"/>
            </a:avLst>
          </a:prstGeom>
          <a:solidFill>
            <a:srgbClr val="FFCC99"/>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In 1612, </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John Rolfe </a:t>
            </a:r>
            <a:r>
              <a:rPr lang="en-US" sz="3200" b="0" dirty="0">
                <a:latin typeface="Calibri" pitchFamily="34" charset="0"/>
                <a:cs typeface="Calibri" pitchFamily="34" charset="0"/>
              </a:rPr>
              <a:t>introduced tobacco in Jamestown which was popular in Europe &amp; made investors money </a:t>
            </a:r>
          </a:p>
        </p:txBody>
      </p:sp>
      <p:pic>
        <p:nvPicPr>
          <p:cNvPr id="11" name="Picture 23" descr="Photo of TOBACCO SHIPS, 1600s. &#10;English tobacco ships loading in the James River, Virginia, in the 17th century: colored engraving, 19th centur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90800" y="2209800"/>
            <a:ext cx="619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115714"/>
                                        </p:tgtEl>
                                      </p:cBhvr>
                                    </p:animEffect>
                                    <p:set>
                                      <p:cBhvr>
                                        <p:cTn id="10" dur="1" fill="hold">
                                          <p:stCondLst>
                                            <p:cond delay="499"/>
                                          </p:stCondLst>
                                        </p:cTn>
                                        <p:tgtEl>
                                          <p:spTgt spid="1157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ular Callout 7"/>
          <p:cNvSpPr>
            <a:spLocks noChangeArrowheads="1"/>
          </p:cNvSpPr>
          <p:nvPr/>
        </p:nvSpPr>
        <p:spPr bwMode="auto">
          <a:xfrm>
            <a:off x="381000" y="152400"/>
            <a:ext cx="8259763" cy="1421928"/>
          </a:xfrm>
          <a:prstGeom prst="wedgeRectCallout">
            <a:avLst>
              <a:gd name="adj1" fmla="val 6343"/>
              <a:gd name="adj2" fmla="val -19676"/>
            </a:avLst>
          </a:prstGeom>
          <a:solidFill>
            <a:srgbClr val="CCFFCC"/>
          </a:solidFill>
          <a:ln w="12700" algn="ctr">
            <a:solidFill>
              <a:schemeClr val="tx1"/>
            </a:solidFill>
            <a:round/>
            <a:headEnd/>
            <a:tailEnd/>
          </a:ln>
        </p:spPr>
        <p:txBody>
          <a:bodyPr>
            <a:spAutoFit/>
          </a:bodyPr>
          <a:lstStyle/>
          <a:p>
            <a:pPr algn="ctr" eaLnBrk="0" hangingPunct="0">
              <a:lnSpc>
                <a:spcPct val="80000"/>
              </a:lnSpc>
            </a:pPr>
            <a:r>
              <a:rPr lang="en-US" sz="3200" b="0" u="sng" dirty="0" err="1" smtClean="0">
                <a:latin typeface="Miserably Lose" panose="02000000000000000000" pitchFamily="2" charset="0"/>
                <a:cs typeface="Calibri" pitchFamily="34" charset="0"/>
              </a:rPr>
              <a:t>BellRinger</a:t>
            </a:r>
            <a:r>
              <a:rPr lang="en-US" sz="3200" b="0" u="sng" dirty="0" smtClean="0">
                <a:latin typeface="Miserably Lose" panose="02000000000000000000" pitchFamily="2" charset="0"/>
                <a:cs typeface="Calibri" pitchFamily="34" charset="0"/>
              </a:rPr>
              <a:t> 8/12</a:t>
            </a:r>
            <a:r>
              <a:rPr lang="en-US" sz="3200" dirty="0" smtClean="0">
                <a:latin typeface="Calibri" pitchFamily="34" charset="0"/>
                <a:cs typeface="Calibri" pitchFamily="34" charset="0"/>
              </a:rPr>
              <a:t>:  </a:t>
            </a:r>
            <a:r>
              <a:rPr lang="en-US" sz="3600" b="0" dirty="0">
                <a:latin typeface="Covered By Your Grace" panose="02000506000000020004" pitchFamily="2" charset="0"/>
                <a:cs typeface="Calibri" pitchFamily="34" charset="0"/>
              </a:rPr>
              <a:t>How </a:t>
            </a:r>
            <a:r>
              <a:rPr lang="en-US" sz="3600" b="0" dirty="0" smtClean="0">
                <a:latin typeface="Covered By Your Grace" panose="02000506000000020004" pitchFamily="2" charset="0"/>
                <a:cs typeface="Calibri" pitchFamily="34" charset="0"/>
              </a:rPr>
              <a:t>do you </a:t>
            </a:r>
            <a:r>
              <a:rPr lang="en-US" sz="3600" dirty="0" smtClean="0">
                <a:latin typeface="Covered By Your Grace" panose="02000506000000020004" pitchFamily="2" charset="0"/>
                <a:cs typeface="Calibri" pitchFamily="34" charset="0"/>
              </a:rPr>
              <a:t>predict</a:t>
            </a:r>
            <a:r>
              <a:rPr lang="en-US" sz="3600" b="0" dirty="0" smtClean="0">
                <a:latin typeface="Covered By Your Grace" panose="02000506000000020004" pitchFamily="2" charset="0"/>
                <a:cs typeface="Calibri" pitchFamily="34" charset="0"/>
              </a:rPr>
              <a:t> Jamestown settlers found </a:t>
            </a:r>
            <a:r>
              <a:rPr lang="en-US" sz="3600" b="0" dirty="0">
                <a:latin typeface="Covered By Your Grace" panose="02000506000000020004" pitchFamily="2" charset="0"/>
                <a:cs typeface="Calibri" pitchFamily="34" charset="0"/>
              </a:rPr>
              <a:t>enough workers to plant, harvest, and </a:t>
            </a:r>
            <a:r>
              <a:rPr lang="en-US" sz="3600" b="0" dirty="0" smtClean="0">
                <a:latin typeface="Covered By Your Grace" panose="02000506000000020004" pitchFamily="2" charset="0"/>
                <a:cs typeface="Calibri" pitchFamily="34" charset="0"/>
              </a:rPr>
              <a:t>package </a:t>
            </a:r>
            <a:r>
              <a:rPr lang="en-US" sz="3600" b="0" dirty="0">
                <a:latin typeface="Covered By Your Grace" panose="02000506000000020004" pitchFamily="2" charset="0"/>
                <a:cs typeface="Calibri" pitchFamily="34" charset="0"/>
              </a:rPr>
              <a:t>large amounts of tobacco? </a:t>
            </a:r>
            <a:endParaRPr lang="en-US" sz="3200" b="0" dirty="0">
              <a:latin typeface="Covered By Your Grace" panose="02000506000000020004" pitchFamily="2" charset="0"/>
              <a:cs typeface="Calibri" pitchFamily="34" charset="0"/>
            </a:endParaRPr>
          </a:p>
        </p:txBody>
      </p:sp>
      <p:pic>
        <p:nvPicPr>
          <p:cNvPr id="10243" name="Picture 2" descr="http://www.speedlivin.com/wp-content/uploads/2011/04/tobacco-Hau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913" y="1581150"/>
            <a:ext cx="8726487"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pic>
        <p:nvPicPr>
          <p:cNvPr id="4098" name="Picture 4" descr="02"/>
          <p:cNvPicPr>
            <a:picLocks noChangeAspect="1" noChangeArrowheads="1"/>
          </p:cNvPicPr>
          <p:nvPr/>
        </p:nvPicPr>
        <p:blipFill>
          <a:blip r:embed="rId3" cstate="email">
            <a:lum bright="-12000" contrast="12000"/>
            <a:extLst>
              <a:ext uri="{28A0092B-C50C-407E-A947-70E740481C1C}">
                <a14:useLocalDpi xmlns:a14="http://schemas.microsoft.com/office/drawing/2010/main"/>
              </a:ext>
            </a:extLst>
          </a:blip>
          <a:srcRect/>
          <a:stretch>
            <a:fillRect/>
          </a:stretch>
        </p:blipFill>
        <p:spPr bwMode="auto">
          <a:xfrm>
            <a:off x="1752600" y="1143000"/>
            <a:ext cx="5618163" cy="5791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099" name="Rectangle 3"/>
          <p:cNvSpPr>
            <a:spLocks noChangeArrowheads="1"/>
          </p:cNvSpPr>
          <p:nvPr/>
        </p:nvSpPr>
        <p:spPr bwMode="auto">
          <a:xfrm>
            <a:off x="25400" y="0"/>
            <a:ext cx="913288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85000"/>
              </a:lnSpc>
            </a:pPr>
            <a:r>
              <a:rPr lang="en-US" sz="3800" b="0" dirty="0">
                <a:latin typeface="Calibri" pitchFamily="34" charset="0"/>
                <a:cs typeface="Calibri" pitchFamily="34" charset="0"/>
                <a:hlinkClick r:id="rId4"/>
              </a:rPr>
              <a:t>America: Story of Us </a:t>
            </a:r>
            <a:r>
              <a:rPr lang="en-US" sz="3800" b="0" dirty="0">
                <a:latin typeface="Calibri" pitchFamily="34" charset="0"/>
                <a:cs typeface="Calibri" pitchFamily="34" charset="0"/>
              </a:rPr>
              <a:t/>
            </a:r>
            <a:br>
              <a:rPr lang="en-US" sz="3800" b="0" dirty="0">
                <a:latin typeface="Calibri" pitchFamily="34" charset="0"/>
                <a:cs typeface="Calibri" pitchFamily="34" charset="0"/>
              </a:rPr>
            </a:br>
            <a:r>
              <a:rPr lang="en-US" sz="3800" b="0" dirty="0">
                <a:latin typeface="Calibri" pitchFamily="34" charset="0"/>
                <a:cs typeface="Calibri" pitchFamily="34" charset="0"/>
              </a:rPr>
              <a:t>Jamestown (7.40)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6" descr="304690_m_03_05"/>
          <p:cNvPicPr>
            <a:picLocks noChangeAspect="1" noChangeArrowheads="1"/>
          </p:cNvPicPr>
          <p:nvPr/>
        </p:nvPicPr>
        <p:blipFill>
          <a:blip r:embed="rId2" cstate="email">
            <a:lum bright="-12000" contrast="12000"/>
            <a:extLst>
              <a:ext uri="{28A0092B-C50C-407E-A947-70E740481C1C}">
                <a14:useLocalDpi xmlns:a14="http://schemas.microsoft.com/office/drawing/2010/main"/>
              </a:ext>
            </a:extLst>
          </a:blip>
          <a:srcRect l="-2197" r="2" b="8121"/>
          <a:stretch>
            <a:fillRect/>
          </a:stretch>
        </p:blipFill>
        <p:spPr bwMode="auto">
          <a:xfrm>
            <a:off x="-228600" y="0"/>
            <a:ext cx="596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9" name="Rectangular Callout 5"/>
          <p:cNvSpPr>
            <a:spLocks noChangeArrowheads="1"/>
          </p:cNvSpPr>
          <p:nvPr/>
        </p:nvSpPr>
        <p:spPr bwMode="auto">
          <a:xfrm>
            <a:off x="5791200" y="152400"/>
            <a:ext cx="3276600" cy="2819400"/>
          </a:xfrm>
          <a:prstGeom prst="wedgeRectCallout">
            <a:avLst>
              <a:gd name="adj1" fmla="val 8519"/>
              <a:gd name="adj2" fmla="val -28806"/>
            </a:avLst>
          </a:prstGeom>
          <a:solidFill>
            <a:srgbClr val="CDE6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Tobacco was so profitable that colonists planted more, built large plantations, &amp; expanded into new farm lands</a:t>
            </a:r>
          </a:p>
        </p:txBody>
      </p:sp>
      <p:pic>
        <p:nvPicPr>
          <p:cNvPr id="9" name="Picture 8" descr="21773"/>
          <p:cNvPicPr>
            <a:picLocks noChangeAspect="1" noChangeArrowheads="1"/>
          </p:cNvPicPr>
          <p:nvPr/>
        </p:nvPicPr>
        <p:blipFill>
          <a:blip r:embed="rId3" cstate="email">
            <a:extLst>
              <a:ext uri="{28A0092B-C50C-407E-A947-70E740481C1C}">
                <a14:useLocalDpi xmlns:a14="http://schemas.microsoft.com/office/drawing/2010/main"/>
              </a:ext>
            </a:extLst>
          </a:blip>
          <a:srcRect l="-241" t="-168"/>
          <a:stretch>
            <a:fillRect/>
          </a:stretch>
        </p:blipFill>
        <p:spPr bwMode="auto">
          <a:xfrm>
            <a:off x="-669925" y="76200"/>
            <a:ext cx="6384925" cy="67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ular Callout 9"/>
          <p:cNvSpPr>
            <a:spLocks noChangeArrowheads="1"/>
          </p:cNvSpPr>
          <p:nvPr/>
        </p:nvSpPr>
        <p:spPr bwMode="auto">
          <a:xfrm>
            <a:off x="5791200" y="3048000"/>
            <a:ext cx="3276600" cy="2438400"/>
          </a:xfrm>
          <a:prstGeom prst="wedgeRectCallout">
            <a:avLst>
              <a:gd name="adj1" fmla="val 8519"/>
              <a:gd name="adj2" fmla="val -28806"/>
            </a:avLst>
          </a:prstGeom>
          <a:solidFill>
            <a:srgbClr val="FFFF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Due to the success of tobacco, </a:t>
            </a:r>
            <a:br>
              <a:rPr lang="en-US" sz="3200" b="0">
                <a:latin typeface="Calibri" pitchFamily="34" charset="0"/>
                <a:cs typeface="Calibri" pitchFamily="34" charset="0"/>
              </a:rPr>
            </a:br>
            <a:r>
              <a:rPr lang="en-US" sz="3200" b="0">
                <a:latin typeface="Calibri" pitchFamily="34" charset="0"/>
                <a:cs typeface="Calibri" pitchFamily="34" charset="0"/>
              </a:rPr>
              <a:t>the Jamestown settlement expanded into the Virginia colony </a:t>
            </a:r>
          </a:p>
        </p:txBody>
      </p:sp>
      <p:pic>
        <p:nvPicPr>
          <p:cNvPr id="7" name="Picture 4" descr="02"/>
          <p:cNvPicPr>
            <a:picLocks noChangeAspect="1" noChangeArrowheads="1"/>
          </p:cNvPicPr>
          <p:nvPr/>
        </p:nvPicPr>
        <p:blipFill>
          <a:blip r:embed="rId4" cstate="email">
            <a:lum bright="-12000" contrast="12000"/>
            <a:extLst>
              <a:ext uri="{28A0092B-C50C-407E-A947-70E740481C1C}">
                <a14:useLocalDpi xmlns:a14="http://schemas.microsoft.com/office/drawing/2010/main"/>
              </a:ext>
            </a:extLst>
          </a:blip>
          <a:srcRect/>
          <a:stretch>
            <a:fillRect/>
          </a:stretch>
        </p:blipFill>
        <p:spPr bwMode="auto">
          <a:xfrm>
            <a:off x="-582613" y="49696"/>
            <a:ext cx="6297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ular Callout 5"/>
          <p:cNvSpPr>
            <a:spLocks noChangeArrowheads="1"/>
          </p:cNvSpPr>
          <p:nvPr/>
        </p:nvSpPr>
        <p:spPr bwMode="auto">
          <a:xfrm>
            <a:off x="4191000" y="304800"/>
            <a:ext cx="4800600" cy="1219200"/>
          </a:xfrm>
          <a:prstGeom prst="wedgeRectCallout">
            <a:avLst>
              <a:gd name="adj1" fmla="val 8519"/>
              <a:gd name="adj2" fmla="val -28806"/>
            </a:avLst>
          </a:prstGeom>
          <a:solidFill>
            <a:srgbClr val="CDE6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Tobacco created a need </a:t>
            </a:r>
            <a:br>
              <a:rPr lang="en-US" sz="3200" b="0">
                <a:latin typeface="Calibri" pitchFamily="34" charset="0"/>
                <a:cs typeface="Calibri" pitchFamily="34" charset="0"/>
              </a:rPr>
            </a:br>
            <a:r>
              <a:rPr lang="en-US" sz="3200" b="0">
                <a:latin typeface="Calibri" pitchFamily="34" charset="0"/>
                <a:cs typeface="Calibri" pitchFamily="34" charset="0"/>
              </a:rPr>
              <a:t>for field laborers to plant </a:t>
            </a:r>
            <a:br>
              <a:rPr lang="en-US" sz="3200" b="0">
                <a:latin typeface="Calibri" pitchFamily="34" charset="0"/>
                <a:cs typeface="Calibri" pitchFamily="34" charset="0"/>
              </a:rPr>
            </a:br>
            <a:r>
              <a:rPr lang="en-US" sz="3200" b="0">
                <a:latin typeface="Calibri" pitchFamily="34" charset="0"/>
                <a:cs typeface="Calibri" pitchFamily="34" charset="0"/>
              </a:rPr>
              <a:t>&amp; pick the tobacco</a:t>
            </a:r>
          </a:p>
        </p:txBody>
      </p:sp>
      <p:sp>
        <p:nvSpPr>
          <p:cNvPr id="10" name="Rectangular Callout 9"/>
          <p:cNvSpPr>
            <a:spLocks noChangeArrowheads="1"/>
          </p:cNvSpPr>
          <p:nvPr/>
        </p:nvSpPr>
        <p:spPr bwMode="auto">
          <a:xfrm>
            <a:off x="4191000" y="3733800"/>
            <a:ext cx="4800600" cy="2362200"/>
          </a:xfrm>
          <a:prstGeom prst="wedgeRectCallout">
            <a:avLst>
              <a:gd name="adj1" fmla="val 8519"/>
              <a:gd name="adj2" fmla="val -28806"/>
            </a:avLst>
          </a:prstGeom>
          <a:solidFill>
            <a:srgbClr val="CCCC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Indentured servants were typically poor men or women who agreed to work for a land owner for </a:t>
            </a:r>
            <a:br>
              <a:rPr lang="en-US" sz="3200" b="0">
                <a:latin typeface="Calibri" pitchFamily="34" charset="0"/>
                <a:cs typeface="Calibri" pitchFamily="34" charset="0"/>
              </a:rPr>
            </a:br>
            <a:r>
              <a:rPr lang="en-US" sz="3200" b="0">
                <a:latin typeface="Calibri" pitchFamily="34" charset="0"/>
                <a:cs typeface="Calibri" pitchFamily="34" charset="0"/>
              </a:rPr>
              <a:t>4 to 7 years in exchange </a:t>
            </a:r>
            <a:br>
              <a:rPr lang="en-US" sz="3200" b="0">
                <a:latin typeface="Calibri" pitchFamily="34" charset="0"/>
                <a:cs typeface="Calibri" pitchFamily="34" charset="0"/>
              </a:rPr>
            </a:br>
            <a:r>
              <a:rPr lang="en-US" sz="3200" b="0">
                <a:latin typeface="Calibri" pitchFamily="34" charset="0"/>
                <a:cs typeface="Calibri" pitchFamily="34" charset="0"/>
              </a:rPr>
              <a:t>for their travel to America</a:t>
            </a:r>
          </a:p>
        </p:txBody>
      </p:sp>
      <p:sp>
        <p:nvSpPr>
          <p:cNvPr id="11268" name="Rectangular Callout 7"/>
          <p:cNvSpPr>
            <a:spLocks noChangeArrowheads="1"/>
          </p:cNvSpPr>
          <p:nvPr/>
        </p:nvSpPr>
        <p:spPr bwMode="auto">
          <a:xfrm>
            <a:off x="4191000" y="1828800"/>
            <a:ext cx="4800600" cy="1600200"/>
          </a:xfrm>
          <a:prstGeom prst="wedgeRectCallout">
            <a:avLst>
              <a:gd name="adj1" fmla="val 8519"/>
              <a:gd name="adj2" fmla="val -28806"/>
            </a:avLst>
          </a:prstGeom>
          <a:solidFill>
            <a:srgbClr val="FFFFCC"/>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To meet the demand for workers, landowners in Virginia used </a:t>
            </a: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indentured servants </a:t>
            </a:r>
            <a:r>
              <a:rPr lang="en-US" sz="3200" b="0" dirty="0">
                <a:latin typeface="Calibri" pitchFamily="34" charset="0"/>
                <a:cs typeface="Calibri" pitchFamily="34" charset="0"/>
              </a:rPr>
              <a:t>from England</a:t>
            </a:r>
          </a:p>
        </p:txBody>
      </p:sp>
      <p:pic>
        <p:nvPicPr>
          <p:cNvPr id="11269" name="Picture 6" descr="http://www.history.org/Foundation/journal/Spring05/images/scots_66_104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225" y="584200"/>
            <a:ext cx="3889375"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norcalblogs.com/commission/images/indentured_servant_sign.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238" y="228600"/>
            <a:ext cx="3916362"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Brooks PPT Template">
  <a:themeElements>
    <a:clrScheme name="Brooks PPT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fontScheme name="Brooks PPT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PPT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PPT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PPT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PPT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PPT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PPT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PPT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8530</TotalTime>
  <Pages>7787800</Pages>
  <Words>689</Words>
  <Application>Microsoft Office PowerPoint</Application>
  <PresentationFormat>On-screen Show (4:3)</PresentationFormat>
  <Paragraphs>42</Paragraphs>
  <Slides>15</Slides>
  <Notes>6</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Brooks PPT Template</vt:lpstr>
      <vt:lpstr>Office Theme</vt:lpstr>
      <vt:lpstr>BellRinger 8/11: Looking at this map, why are the earliest colonies often referred to as the “Chesapeake” Colonies?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Baggett, Brooks</dc:creator>
  <cp:lastModifiedBy>Lombardo, Kirsten</cp:lastModifiedBy>
  <cp:revision>381</cp:revision>
  <dcterms:created xsi:type="dcterms:W3CDTF">1997-09-19T16:12:28Z</dcterms:created>
  <dcterms:modified xsi:type="dcterms:W3CDTF">2014-08-15T12:53:23Z</dcterms:modified>
</cp:coreProperties>
</file>